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Nunito"/>
      <p:regular r:id="rId24"/>
      <p:bold r:id="rId25"/>
      <p:italic r:id="rId26"/>
      <p:boldItalic r:id="rId27"/>
    </p:embeddedFont>
    <p:embeddedFont>
      <p:font typeface="Maven Pro"/>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MavenPro-regular.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ublic.tableau.com/app/profile/jay.s.hirpara/viz/COVID-19Dashboard_16313779892960/COVID-19Dashboard?publish=yes" TargetMode="External"/><Relationship Id="rId3" Type="http://schemas.openxmlformats.org/officeDocument/2006/relationships/hyperlink" Target="https://public.tableau.com/app/profile/graham.thomas4028/viz/Covid-19Data_16314587522250/CovidCasesvDeaths?publish=yes"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ef4fd629c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ef4fd629c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a:solidFill>
                  <a:schemeClr val="dk1"/>
                </a:solidFill>
              </a:rPr>
              <a:t>Steps to produce analysis:</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lang="en">
                <a:solidFill>
                  <a:schemeClr val="dk1"/>
                </a:solidFill>
              </a:rPr>
              <a:t>Load historical twitter covid vaccine data from kaggle.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Clean tweets with clean_tweet function(regex), tokenize and get ready for text classification. Also, clean up function for removing hashtags, URL's, mentions, and retweets.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Apply Textblob.sentiment.polarity and Textblob.sentiment.subjectivity, ready for sentiment analysis.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Apply analyze_sentiment function on tweet texts to label texts with sentiment range from -1 (negative) to 1(positve).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Plot top 10 words from postivie and negative-resulted words.</a:t>
            </a:r>
            <a:endParaRPr>
              <a:solidFill>
                <a:schemeClr val="dk1"/>
              </a:solidFill>
            </a:endParaRPr>
          </a:p>
          <a:p>
            <a:pPr indent="0" lvl="0" marL="457200" rtl="0" algn="l">
              <a:lnSpc>
                <a:spcPct val="115000"/>
              </a:lnSpc>
              <a:spcBef>
                <a:spcPts val="1200"/>
              </a:spcBef>
              <a:spcAft>
                <a:spcPts val="120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ef4fd629c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ef4fd629c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a:solidFill>
                  <a:schemeClr val="dk1"/>
                </a:solidFill>
              </a:rPr>
              <a:t>Steps to produce analysis: </a:t>
            </a:r>
            <a:endParaRPr>
              <a:solidFill>
                <a:schemeClr val="dk1"/>
              </a:solidFill>
            </a:endParaRPr>
          </a:p>
          <a:p>
            <a:pPr indent="0" lvl="0" marL="457200" rtl="0" algn="l">
              <a:lnSpc>
                <a:spcPct val="115000"/>
              </a:lnSpc>
              <a:spcBef>
                <a:spcPts val="1200"/>
              </a:spcBef>
              <a:spcAft>
                <a:spcPts val="0"/>
              </a:spcAft>
              <a:buNone/>
            </a:pPr>
            <a:r>
              <a:rPr lang="en">
                <a:solidFill>
                  <a:schemeClr val="dk1"/>
                </a:solidFill>
              </a:rPr>
              <a:t>Apply Textblob.sentiment.polarity and Textblob.sentiment.subjectivity, ready for sentiment analysis.</a:t>
            </a:r>
            <a:endParaRPr>
              <a:solidFill>
                <a:schemeClr val="dk1"/>
              </a:solidFill>
            </a:endParaRPr>
          </a:p>
          <a:p>
            <a:pPr indent="0" lvl="0" marL="457200" rtl="0" algn="l">
              <a:lnSpc>
                <a:spcPct val="115000"/>
              </a:lnSpc>
              <a:spcBef>
                <a:spcPts val="1200"/>
              </a:spcBef>
              <a:spcAft>
                <a:spcPts val="1200"/>
              </a:spcAft>
              <a:buNone/>
            </a:pPr>
            <a:r>
              <a:rPr lang="en">
                <a:solidFill>
                  <a:schemeClr val="dk1"/>
                </a:solidFill>
              </a:rPr>
              <a:t>Apply analyze_sentiment function on tweet texts to label texts with sentiment range from -1 (negative) to 1(positive).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ef4fd629c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ef4fd629c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a:solidFill>
                  <a:schemeClr val="dk1"/>
                </a:solidFill>
              </a:rPr>
              <a:t>Steps to produce analysis: </a:t>
            </a:r>
            <a:endParaRPr>
              <a:solidFill>
                <a:schemeClr val="dk1"/>
              </a:solidFill>
            </a:endParaRPr>
          </a:p>
          <a:p>
            <a:pPr indent="0" lvl="0" marL="457200" rtl="0" algn="l">
              <a:lnSpc>
                <a:spcPct val="115000"/>
              </a:lnSpc>
              <a:spcBef>
                <a:spcPts val="1200"/>
              </a:spcBef>
              <a:spcAft>
                <a:spcPts val="0"/>
              </a:spcAft>
              <a:buNone/>
            </a:pPr>
            <a:r>
              <a:rPr lang="en">
                <a:solidFill>
                  <a:schemeClr val="dk1"/>
                </a:solidFill>
              </a:rPr>
              <a:t>Apply Textblob.sentiment.polarity and Textblob.sentiment.subjectivity, ready for sentiment analysis.</a:t>
            </a:r>
            <a:endParaRPr>
              <a:solidFill>
                <a:schemeClr val="dk1"/>
              </a:solidFill>
            </a:endParaRPr>
          </a:p>
          <a:p>
            <a:pPr indent="0" lvl="0" marL="457200" rtl="0" algn="l">
              <a:lnSpc>
                <a:spcPct val="115000"/>
              </a:lnSpc>
              <a:spcBef>
                <a:spcPts val="1200"/>
              </a:spcBef>
              <a:spcAft>
                <a:spcPts val="1200"/>
              </a:spcAft>
              <a:buNone/>
            </a:pPr>
            <a:r>
              <a:rPr lang="en">
                <a:solidFill>
                  <a:schemeClr val="dk1"/>
                </a:solidFill>
              </a:rPr>
              <a:t>Apply analyze_sentiment function on tweet texts to label texts with sentiment range from -1 (negative) to 1(positive).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eddeb3c75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eddeb3c75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appears so, yes - analysis completed by downloading datasets from CDC and loading them into tableau where viz’s created (dashboards below:)</a:t>
            </a:r>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Jay: </a:t>
            </a:r>
            <a:r>
              <a:rPr lang="en" u="sng">
                <a:solidFill>
                  <a:srgbClr val="1155CC"/>
                </a:solidFill>
                <a:hlinkClick r:id="rId2">
                  <a:extLst>
                    <a:ext uri="{A12FA001-AC4F-418D-AE19-62706E023703}">
                      <ahyp:hlinkClr val="tx"/>
                    </a:ext>
                  </a:extLst>
                </a:hlinkClick>
              </a:rPr>
              <a:t>https://public.tableau.com/app/profile/jay.s.hirpara/viz/COVID-19Dashboard_16313779892960/COVID-19Dashboard?publish=yes</a:t>
            </a:r>
            <a:r>
              <a:rPr lang="en">
                <a:solidFill>
                  <a:schemeClr val="dk1"/>
                </a:solidFill>
              </a:rPr>
              <a:t>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Graham: </a:t>
            </a:r>
            <a:r>
              <a:rPr lang="en" u="sng">
                <a:solidFill>
                  <a:srgbClr val="1155CC"/>
                </a:solidFill>
                <a:hlinkClick r:id="rId3">
                  <a:extLst>
                    <a:ext uri="{A12FA001-AC4F-418D-AE19-62706E023703}">
                      <ahyp:hlinkClr val="tx"/>
                    </a:ext>
                  </a:extLst>
                </a:hlinkClick>
              </a:rPr>
              <a:t>https://public.tableau.com/app/profile/graham.thomas4028/viz/Covid-19Data_16314587522250/CovidCasesvDeaths?publish=yes</a:t>
            </a:r>
            <a:r>
              <a:rPr lang="en">
                <a:solidFill>
                  <a:schemeClr val="dk1"/>
                </a:solidFill>
              </a:rPr>
              <a:t> </a:t>
            </a:r>
            <a:endParaRPr sz="1150">
              <a:highlight>
                <a:srgbClr val="222529"/>
              </a:highlight>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eddeb3c756_4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eddeb3c756_4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a:t>(cumulative) (Textblob/Vader) (reduced) (a)</a:t>
            </a:r>
            <a:endParaRPr/>
          </a:p>
          <a:p>
            <a:pPr indent="0" lvl="0" marL="457200" rtl="0" algn="l">
              <a:lnSpc>
                <a:spcPct val="115000"/>
              </a:lnSpc>
              <a:spcBef>
                <a:spcPts val="1200"/>
              </a:spcBef>
              <a:spcAft>
                <a:spcPts val="0"/>
              </a:spcAft>
              <a:buNone/>
            </a:pPr>
            <a:r>
              <a:rPr lang="en"/>
              <a:t>R2 = .29</a:t>
            </a:r>
            <a:endParaRPr/>
          </a:p>
          <a:p>
            <a:pPr indent="0" lvl="0" marL="457200" rtl="0" algn="l">
              <a:lnSpc>
                <a:spcPct val="115000"/>
              </a:lnSpc>
              <a:spcBef>
                <a:spcPts val="1200"/>
              </a:spcBef>
              <a:spcAft>
                <a:spcPts val="0"/>
              </a:spcAft>
              <a:buNone/>
            </a:pPr>
            <a:r>
              <a:rPr lang="en"/>
              <a:t>Textblob p = .932</a:t>
            </a:r>
            <a:endParaRPr/>
          </a:p>
          <a:p>
            <a:pPr indent="0" lvl="0" marL="457200" rtl="0" algn="l">
              <a:lnSpc>
                <a:spcPct val="115000"/>
              </a:lnSpc>
              <a:spcBef>
                <a:spcPts val="1200"/>
              </a:spcBef>
              <a:spcAft>
                <a:spcPts val="1200"/>
              </a:spcAft>
              <a:buNone/>
            </a:pPr>
            <a:r>
              <a:rPr lang="en"/>
              <a:t>Vader p = 0.000</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f0dda065d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f0dda065d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(cumulative) ( Vader) (reduced) (b)</a:t>
            </a:r>
            <a:endParaRPr/>
          </a:p>
          <a:p>
            <a:pPr indent="0" lvl="0" marL="0" rtl="0" algn="l">
              <a:lnSpc>
                <a:spcPct val="115000"/>
              </a:lnSpc>
              <a:spcBef>
                <a:spcPts val="1200"/>
              </a:spcBef>
              <a:spcAft>
                <a:spcPts val="0"/>
              </a:spcAft>
              <a:buNone/>
            </a:pPr>
            <a:r>
              <a:rPr lang="en"/>
              <a:t>R2 = .29</a:t>
            </a:r>
            <a:endParaRPr/>
          </a:p>
          <a:p>
            <a:pPr indent="0" lvl="0" marL="0" rtl="0" algn="l">
              <a:lnSpc>
                <a:spcPct val="115000"/>
              </a:lnSpc>
              <a:spcBef>
                <a:spcPts val="1200"/>
              </a:spcBef>
              <a:spcAft>
                <a:spcPts val="0"/>
              </a:spcAft>
              <a:buNone/>
            </a:pPr>
            <a:r>
              <a:rPr lang="en"/>
              <a:t>Vader p=0</a:t>
            </a:r>
            <a:endParaRPr/>
          </a:p>
          <a:p>
            <a:pPr indent="0" lvl="0" marL="457200" rtl="0" algn="l">
              <a:lnSpc>
                <a:spcPct val="115000"/>
              </a:lnSpc>
              <a:spcBef>
                <a:spcPts val="1200"/>
              </a:spcBef>
              <a:spcAft>
                <a:spcPts val="120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eddeb3c756_4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eddeb3c756_4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a:p>
          <a:p>
            <a:pPr indent="0" lvl="0" marL="457200" rtl="0" algn="l">
              <a:lnSpc>
                <a:spcPct val="115000"/>
              </a:lnSpc>
              <a:spcBef>
                <a:spcPts val="1200"/>
              </a:spcBef>
              <a:spcAft>
                <a:spcPts val="0"/>
              </a:spcAft>
              <a:buNone/>
            </a:pPr>
            <a:r>
              <a:t/>
            </a:r>
            <a:endParaRPr/>
          </a:p>
          <a:p>
            <a:pPr indent="0" lvl="0" marL="457200" rtl="0" algn="l">
              <a:lnSpc>
                <a:spcPct val="115000"/>
              </a:lnSpc>
              <a:spcBef>
                <a:spcPts val="1200"/>
              </a:spcBef>
              <a:spcAft>
                <a:spcPts val="0"/>
              </a:spcAft>
              <a:buNone/>
            </a:pPr>
            <a:r>
              <a:rPr lang="en"/>
              <a:t>R2 = .003</a:t>
            </a:r>
            <a:endParaRPr/>
          </a:p>
          <a:p>
            <a:pPr indent="0" lvl="0" marL="457200" rtl="0" algn="l">
              <a:lnSpc>
                <a:spcPct val="115000"/>
              </a:lnSpc>
              <a:spcBef>
                <a:spcPts val="1200"/>
              </a:spcBef>
              <a:spcAft>
                <a:spcPts val="0"/>
              </a:spcAft>
              <a:buNone/>
            </a:pPr>
            <a:r>
              <a:rPr lang="en"/>
              <a:t>P textblob = .54</a:t>
            </a:r>
            <a:endParaRPr/>
          </a:p>
          <a:p>
            <a:pPr indent="0" lvl="0" marL="457200" rtl="0" algn="l">
              <a:lnSpc>
                <a:spcPct val="115000"/>
              </a:lnSpc>
              <a:spcBef>
                <a:spcPts val="1200"/>
              </a:spcBef>
              <a:spcAft>
                <a:spcPts val="1200"/>
              </a:spcAft>
              <a:buNone/>
            </a:pPr>
            <a:r>
              <a:rPr lang="en"/>
              <a:t>P vader = .45</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eddeb3c75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eddeb3c75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to limitations: We discovered the most common words appeared in our twitter dataset are associated with covid vaccines because we retrieved the data with covid vaccine as search terms. Textblob Polarity is float which lies in the range of [-1,1] where 1 means positive statement and -1 means a negative statement. Subjective sentences generally refer to personal opinion, emotion or judgment whereas objective refers to factual information. Subjectivity is also a float which lies in the range of [0,1]. We are trying to process text classification with another function to get more accurate sentiment labels on the tweet texts.</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ee8e0b2eb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ee8e0b2eb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chemeClr val="dk1"/>
                </a:solidFill>
                <a:highlight>
                  <a:schemeClr val="lt1"/>
                </a:highlight>
              </a:rPr>
              <a:t>our thinking is to get the polarity and subjectivity of tweets within certain time range and cross reference with cdc data. Chris said he had join two dataset by date, but his regression was really low. Ultimately, we’ll need to plot the sentiment by date with the twitter data, and join with our vaccination rate by date plot.</a:t>
            </a:r>
            <a:endParaRPr>
              <a:solidFill>
                <a:schemeClr val="dk1"/>
              </a:solidFill>
              <a:highlight>
                <a:schemeClr val="lt1"/>
              </a:high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ee66731a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ee66731a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ee66731ae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ee66731ae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ee8e0b2e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ee8e0b2e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ee8e0b2eb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ee8e0b2eb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ee8e0b2eb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ee8e0b2eb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f23bfb6fd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f23bfb6fd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chemeClr val="dk1"/>
                </a:solidFill>
                <a:highlight>
                  <a:schemeClr val="lt1"/>
                </a:highlight>
              </a:rPr>
              <a:t>our thinking is to get the polarity and subjectivity of tweets within certain time range and cross reference with cdc data. Chris said he had join two dataset by date, but his regression was really low. Ultimately, we’ll need to plot the sentiment by date with the twitter data, and join with our vaccination rate by date plot.</a:t>
            </a:r>
            <a:endParaRPr>
              <a:solidFill>
                <a:schemeClr val="dk1"/>
              </a:solidFill>
              <a:highlight>
                <a:schemeClr val="lt1"/>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eddeb3c75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eddeb3c75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chemeClr val="dk1"/>
                </a:solidFill>
                <a:highlight>
                  <a:schemeClr val="lt1"/>
                </a:highlight>
              </a:rPr>
              <a:t>our thinking is to get the polarity and subjectivity of tweets within certain time range and cross reference with cdc data. Chris said he had join two dataset by date, but his regression was really low. Ultimately, we’ll need to plot the sentiment by date with the twitter data, and join with our vaccination rate by date plot.</a:t>
            </a:r>
            <a:endParaRPr>
              <a:solidFill>
                <a:schemeClr val="dk1"/>
              </a:solidFill>
              <a:highlight>
                <a:schemeClr val="lt1"/>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eddeb3c756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eddeb3c756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Split in-between 2 categories of questions: future (addressed upon further analysis) &amp; present (what have we confirmed in the meantime)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6.png"/><Relationship Id="rId5" Type="http://schemas.openxmlformats.org/officeDocument/2006/relationships/image" Target="../media/image12.png"/><Relationship Id="rId6" Type="http://schemas.openxmlformats.org/officeDocument/2006/relationships/image" Target="../media/image9.png"/><Relationship Id="rId7"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276" name="Shape 276"/>
        <p:cNvGrpSpPr/>
        <p:nvPr/>
      </p:nvGrpSpPr>
      <p:grpSpPr>
        <a:xfrm>
          <a:off x="0" y="0"/>
          <a:ext cx="0" cy="0"/>
          <a:chOff x="0" y="0"/>
          <a:chExt cx="0" cy="0"/>
        </a:xfrm>
      </p:grpSpPr>
      <p:sp>
        <p:nvSpPr>
          <p:cNvPr id="277" name="Google Shape;277;p13"/>
          <p:cNvSpPr txBox="1"/>
          <p:nvPr>
            <p:ph type="ctrTitle"/>
          </p:nvPr>
        </p:nvSpPr>
        <p:spPr>
          <a:xfrm>
            <a:off x="311708" y="1316025"/>
            <a:ext cx="8520600" cy="2052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t>C</a:t>
            </a:r>
            <a:r>
              <a:rPr lang="en"/>
              <a:t>OVID</a:t>
            </a:r>
            <a:r>
              <a:rPr b="1" lang="en"/>
              <a:t>-19 Twitter </a:t>
            </a:r>
            <a:endParaRPr b="1"/>
          </a:p>
          <a:p>
            <a:pPr indent="0" lvl="0" marL="0" rtl="0" algn="l">
              <a:spcBef>
                <a:spcPts val="0"/>
              </a:spcBef>
              <a:spcAft>
                <a:spcPts val="0"/>
              </a:spcAft>
              <a:buNone/>
            </a:pPr>
            <a:r>
              <a:rPr b="1" lang="en"/>
              <a:t>Sentiment Analysis</a:t>
            </a:r>
            <a:endParaRPr b="1"/>
          </a:p>
        </p:txBody>
      </p:sp>
      <p:pic>
        <p:nvPicPr>
          <p:cNvPr id="278" name="Google Shape;278;p13"/>
          <p:cNvPicPr preferRelativeResize="0"/>
          <p:nvPr/>
        </p:nvPicPr>
        <p:blipFill>
          <a:blip r:embed="rId3">
            <a:alphaModFix/>
          </a:blip>
          <a:stretch>
            <a:fillRect/>
          </a:stretch>
        </p:blipFill>
        <p:spPr>
          <a:xfrm>
            <a:off x="4796325" y="-185050"/>
            <a:ext cx="3700375" cy="3700375"/>
          </a:xfrm>
          <a:prstGeom prst="rect">
            <a:avLst/>
          </a:prstGeom>
          <a:noFill/>
          <a:ln>
            <a:noFill/>
          </a:ln>
        </p:spPr>
      </p:pic>
      <p:pic>
        <p:nvPicPr>
          <p:cNvPr id="279" name="Google Shape;279;p13"/>
          <p:cNvPicPr preferRelativeResize="0"/>
          <p:nvPr/>
        </p:nvPicPr>
        <p:blipFill>
          <a:blip r:embed="rId4">
            <a:alphaModFix/>
          </a:blip>
          <a:stretch>
            <a:fillRect/>
          </a:stretch>
        </p:blipFill>
        <p:spPr>
          <a:xfrm>
            <a:off x="3326700" y="3000700"/>
            <a:ext cx="2660789" cy="2052600"/>
          </a:xfrm>
          <a:prstGeom prst="rect">
            <a:avLst/>
          </a:prstGeom>
          <a:noFill/>
          <a:ln>
            <a:noFill/>
          </a:ln>
        </p:spPr>
      </p:pic>
      <p:sp>
        <p:nvSpPr>
          <p:cNvPr id="280" name="Google Shape;280;p13"/>
          <p:cNvSpPr txBox="1"/>
          <p:nvPr/>
        </p:nvSpPr>
        <p:spPr>
          <a:xfrm>
            <a:off x="362650" y="3167525"/>
            <a:ext cx="21387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Nunito"/>
                <a:ea typeface="Nunito"/>
                <a:cs typeface="Nunito"/>
                <a:sym typeface="Nunito"/>
              </a:rPr>
              <a:t>Christopher Bach</a:t>
            </a:r>
            <a:endParaRPr>
              <a:solidFill>
                <a:schemeClr val="lt1"/>
              </a:solidFill>
              <a:latin typeface="Nunito"/>
              <a:ea typeface="Nunito"/>
              <a:cs typeface="Nunito"/>
              <a:sym typeface="Nunito"/>
            </a:endParaRPr>
          </a:p>
          <a:p>
            <a:pPr indent="0" lvl="0" marL="0" rtl="0" algn="l">
              <a:spcBef>
                <a:spcPts val="0"/>
              </a:spcBef>
              <a:spcAft>
                <a:spcPts val="0"/>
              </a:spcAft>
              <a:buNone/>
            </a:pPr>
            <a:r>
              <a:rPr lang="en">
                <a:solidFill>
                  <a:schemeClr val="lt1"/>
                </a:solidFill>
                <a:latin typeface="Nunito"/>
                <a:ea typeface="Nunito"/>
                <a:cs typeface="Nunito"/>
                <a:sym typeface="Nunito"/>
              </a:rPr>
              <a:t>Khalid Hamid Fallous</a:t>
            </a:r>
            <a:endParaRPr>
              <a:solidFill>
                <a:schemeClr val="lt1"/>
              </a:solidFill>
              <a:latin typeface="Nunito"/>
              <a:ea typeface="Nunito"/>
              <a:cs typeface="Nunito"/>
              <a:sym typeface="Nunito"/>
            </a:endParaRPr>
          </a:p>
          <a:p>
            <a:pPr indent="0" lvl="0" marL="0" rtl="0" algn="l">
              <a:spcBef>
                <a:spcPts val="0"/>
              </a:spcBef>
              <a:spcAft>
                <a:spcPts val="0"/>
              </a:spcAft>
              <a:buNone/>
            </a:pPr>
            <a:r>
              <a:rPr lang="en">
                <a:solidFill>
                  <a:schemeClr val="lt1"/>
                </a:solidFill>
                <a:latin typeface="Nunito"/>
                <a:ea typeface="Nunito"/>
                <a:cs typeface="Nunito"/>
                <a:sym typeface="Nunito"/>
              </a:rPr>
              <a:t>Jay Hirpara</a:t>
            </a:r>
            <a:endParaRPr>
              <a:solidFill>
                <a:schemeClr val="lt1"/>
              </a:solidFill>
              <a:latin typeface="Nunito"/>
              <a:ea typeface="Nunito"/>
              <a:cs typeface="Nunito"/>
              <a:sym typeface="Nunito"/>
            </a:endParaRPr>
          </a:p>
          <a:p>
            <a:pPr indent="0" lvl="0" marL="0" rtl="0" algn="l">
              <a:spcBef>
                <a:spcPts val="0"/>
              </a:spcBef>
              <a:spcAft>
                <a:spcPts val="0"/>
              </a:spcAft>
              <a:buNone/>
            </a:pPr>
            <a:r>
              <a:rPr lang="en">
                <a:solidFill>
                  <a:schemeClr val="lt1"/>
                </a:solidFill>
                <a:latin typeface="Nunito"/>
                <a:ea typeface="Nunito"/>
                <a:cs typeface="Nunito"/>
                <a:sym typeface="Nunito"/>
              </a:rPr>
              <a:t>Jing Tang</a:t>
            </a:r>
            <a:endParaRPr>
              <a:solidFill>
                <a:schemeClr val="lt1"/>
              </a:solidFill>
              <a:latin typeface="Nunito"/>
              <a:ea typeface="Nunito"/>
              <a:cs typeface="Nunito"/>
              <a:sym typeface="Nunito"/>
            </a:endParaRPr>
          </a:p>
          <a:p>
            <a:pPr indent="0" lvl="0" marL="0" rtl="0" algn="l">
              <a:spcBef>
                <a:spcPts val="0"/>
              </a:spcBef>
              <a:spcAft>
                <a:spcPts val="0"/>
              </a:spcAft>
              <a:buNone/>
            </a:pPr>
            <a:r>
              <a:rPr lang="en">
                <a:solidFill>
                  <a:schemeClr val="lt1"/>
                </a:solidFill>
                <a:latin typeface="Nunito"/>
                <a:ea typeface="Nunito"/>
                <a:cs typeface="Nunito"/>
                <a:sym typeface="Nunito"/>
              </a:rPr>
              <a:t>Graham Thomas</a:t>
            </a:r>
            <a:endParaRPr>
              <a:solidFill>
                <a:schemeClr val="lt1"/>
              </a:solidFill>
              <a:latin typeface="Nunito"/>
              <a:ea typeface="Nunito"/>
              <a:cs typeface="Nunito"/>
              <a:sym typeface="Nunito"/>
            </a:endParaRPr>
          </a:p>
          <a:p>
            <a:pPr indent="0" lvl="0" marL="0" rtl="0" algn="l">
              <a:spcBef>
                <a:spcPts val="0"/>
              </a:spcBef>
              <a:spcAft>
                <a:spcPts val="0"/>
              </a:spcAft>
              <a:buNone/>
            </a:pPr>
            <a:r>
              <a:rPr lang="en">
                <a:solidFill>
                  <a:schemeClr val="lt1"/>
                </a:solidFill>
                <a:latin typeface="Nunito"/>
                <a:ea typeface="Nunito"/>
                <a:cs typeface="Nunito"/>
                <a:sym typeface="Nunito"/>
              </a:rPr>
              <a:t>David Wetherhold</a:t>
            </a:r>
            <a:endParaRPr>
              <a:solidFill>
                <a:schemeClr val="lt1"/>
              </a:solidFill>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par>
                          <p:cTn fill="hold">
                            <p:stCondLst>
                              <p:cond delay="2000"/>
                            </p:stCondLst>
                            <p:childTnLst>
                              <p:par>
                                <p:cTn fill="hold" nodeType="afterEffect" presetClass="entr" presetID="2" presetSubtype="8">
                                  <p:stCondLst>
                                    <p:cond delay="0"/>
                                  </p:stCondLst>
                                  <p:childTnLst>
                                    <p:set>
                                      <p:cBhvr>
                                        <p:cTn dur="1" fill="hold">
                                          <p:stCondLst>
                                            <p:cond delay="0"/>
                                          </p:stCondLst>
                                        </p:cTn>
                                        <p:tgtEl>
                                          <p:spTgt spid="279"/>
                                        </p:tgtEl>
                                        <p:attrNameLst>
                                          <p:attrName>style.visibility</p:attrName>
                                        </p:attrNameLst>
                                      </p:cBhvr>
                                      <p:to>
                                        <p:strVal val="visible"/>
                                      </p:to>
                                    </p:set>
                                    <p:anim calcmode="lin" valueType="num">
                                      <p:cBhvr additive="base">
                                        <p:cTn dur="1000"/>
                                        <p:tgtEl>
                                          <p:spTgt spid="279"/>
                                        </p:tgtEl>
                                        <p:attrNameLst>
                                          <p:attrName>ppt_x</p:attrName>
                                        </p:attrNameLst>
                                      </p:cBhvr>
                                      <p:tavLst>
                                        <p:tav fmla="" tm="0">
                                          <p:val>
                                            <p:strVal val="#ppt_x-1"/>
                                          </p:val>
                                        </p:tav>
                                        <p:tav fmla="" tm="100000">
                                          <p:val>
                                            <p:strVal val="#ppt_x"/>
                                          </p:val>
                                        </p:tav>
                                      </p:tavLst>
                                    </p:anim>
                                  </p:childTnLst>
                                </p:cTn>
                              </p:par>
                            </p:childTnLst>
                          </p:cTn>
                        </p:par>
                        <p:par>
                          <p:cTn fill="hold">
                            <p:stCondLst>
                              <p:cond delay="3000"/>
                            </p:stCondLst>
                            <p:childTnLst>
                              <p:par>
                                <p:cTn fill="hold" nodeType="afterEffect" presetClass="entr" presetID="23" presetSubtype="16">
                                  <p:stCondLst>
                                    <p:cond delay="0"/>
                                  </p:stCondLst>
                                  <p:childTnLst>
                                    <p:set>
                                      <p:cBhvr>
                                        <p:cTn dur="1" fill="hold">
                                          <p:stCondLst>
                                            <p:cond delay="0"/>
                                          </p:stCondLst>
                                        </p:cTn>
                                        <p:tgtEl>
                                          <p:spTgt spid="278"/>
                                        </p:tgtEl>
                                        <p:attrNameLst>
                                          <p:attrName>style.visibility</p:attrName>
                                        </p:attrNameLst>
                                      </p:cBhvr>
                                      <p:to>
                                        <p:strVal val="visible"/>
                                      </p:to>
                                    </p:set>
                                    <p:anim calcmode="lin" valueType="num">
                                      <p:cBhvr additive="base">
                                        <p:cTn dur="1000"/>
                                        <p:tgtEl>
                                          <p:spTgt spid="278"/>
                                        </p:tgtEl>
                                        <p:attrNameLst>
                                          <p:attrName>ppt_w</p:attrName>
                                        </p:attrNameLst>
                                      </p:cBhvr>
                                      <p:tavLst>
                                        <p:tav fmla="" tm="0">
                                          <p:val>
                                            <p:strVal val="0"/>
                                          </p:val>
                                        </p:tav>
                                        <p:tav fmla="" tm="100000">
                                          <p:val>
                                            <p:strVal val="#ppt_w"/>
                                          </p:val>
                                        </p:tav>
                                      </p:tavLst>
                                    </p:anim>
                                    <p:anim calcmode="lin" valueType="num">
                                      <p:cBhvr additive="base">
                                        <p:cTn dur="1000"/>
                                        <p:tgtEl>
                                          <p:spTgt spid="27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40" name="Shape 340"/>
        <p:cNvGrpSpPr/>
        <p:nvPr/>
      </p:nvGrpSpPr>
      <p:grpSpPr>
        <a:xfrm>
          <a:off x="0" y="0"/>
          <a:ext cx="0" cy="0"/>
          <a:chOff x="0" y="0"/>
          <a:chExt cx="0" cy="0"/>
        </a:xfrm>
      </p:grpSpPr>
      <p:sp>
        <p:nvSpPr>
          <p:cNvPr id="341" name="Google Shape;341;p22"/>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1200"/>
              </a:spcAft>
              <a:buNone/>
            </a:pPr>
            <a:r>
              <a:rPr b="1" lang="en" sz="3100">
                <a:solidFill>
                  <a:srgbClr val="000000"/>
                </a:solidFill>
              </a:rPr>
              <a:t>Data Exploration</a:t>
            </a:r>
            <a:r>
              <a:rPr lang="en" sz="3100">
                <a:solidFill>
                  <a:srgbClr val="000000"/>
                </a:solidFill>
              </a:rPr>
              <a:t>/Analysis/Visualization</a:t>
            </a:r>
            <a:endParaRPr b="1" sz="4100">
              <a:solidFill>
                <a:srgbClr val="000000"/>
              </a:solidFill>
            </a:endParaRPr>
          </a:p>
        </p:txBody>
      </p:sp>
      <p:sp>
        <p:nvSpPr>
          <p:cNvPr id="342" name="Google Shape;342;p22"/>
          <p:cNvSpPr txBox="1"/>
          <p:nvPr>
            <p:ph idx="1" type="body"/>
          </p:nvPr>
        </p:nvSpPr>
        <p:spPr>
          <a:xfrm>
            <a:off x="1346050" y="1239075"/>
            <a:ext cx="6988200" cy="300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solidFill>
                  <a:srgbClr val="000000"/>
                </a:solidFill>
              </a:rPr>
              <a:t>What common words </a:t>
            </a:r>
            <a:r>
              <a:rPr lang="en" sz="1800">
                <a:solidFill>
                  <a:srgbClr val="000000"/>
                </a:solidFill>
              </a:rPr>
              <a:t>appear</a:t>
            </a:r>
            <a:r>
              <a:rPr lang="en" sz="1800">
                <a:solidFill>
                  <a:srgbClr val="000000"/>
                </a:solidFill>
              </a:rPr>
              <a:t> in our sentiment analysis? </a:t>
            </a:r>
            <a:endParaRPr sz="1800">
              <a:solidFill>
                <a:srgbClr val="000000"/>
              </a:solidFill>
            </a:endParaRPr>
          </a:p>
          <a:p>
            <a:pPr indent="-342900" lvl="0" marL="457200" rtl="0" algn="l">
              <a:spcBef>
                <a:spcPts val="1200"/>
              </a:spcBef>
              <a:spcAft>
                <a:spcPts val="0"/>
              </a:spcAft>
              <a:buClr>
                <a:srgbClr val="000000"/>
              </a:buClr>
              <a:buSzPts val="1800"/>
              <a:buChar char="-"/>
            </a:pPr>
            <a:r>
              <a:rPr lang="en" sz="1800">
                <a:solidFill>
                  <a:srgbClr val="000000"/>
                </a:solidFill>
              </a:rPr>
              <a:t>Positive:</a:t>
            </a:r>
            <a:endParaRPr sz="1800">
              <a:solidFill>
                <a:srgbClr val="000000"/>
              </a:solidFill>
            </a:endParaRPr>
          </a:p>
          <a:p>
            <a:pPr indent="0" lvl="0" marL="0" rtl="0" algn="l">
              <a:spcBef>
                <a:spcPts val="1200"/>
              </a:spcBef>
              <a:spcAft>
                <a:spcPts val="1200"/>
              </a:spcAft>
              <a:buNone/>
            </a:pPr>
            <a:r>
              <a:rPr lang="en" sz="1800">
                <a:solidFill>
                  <a:srgbClr val="000000"/>
                </a:solidFill>
              </a:rPr>
              <a:t>Textblob								        VADER</a:t>
            </a:r>
            <a:endParaRPr sz="1800">
              <a:solidFill>
                <a:srgbClr val="000000"/>
              </a:solidFill>
            </a:endParaRPr>
          </a:p>
        </p:txBody>
      </p:sp>
      <p:pic>
        <p:nvPicPr>
          <p:cNvPr id="343" name="Google Shape;343;p22"/>
          <p:cNvPicPr preferRelativeResize="0"/>
          <p:nvPr/>
        </p:nvPicPr>
        <p:blipFill>
          <a:blip r:embed="rId3">
            <a:alphaModFix/>
          </a:blip>
          <a:stretch>
            <a:fillRect/>
          </a:stretch>
        </p:blipFill>
        <p:spPr>
          <a:xfrm>
            <a:off x="444325" y="2664775"/>
            <a:ext cx="3641151" cy="2274925"/>
          </a:xfrm>
          <a:prstGeom prst="rect">
            <a:avLst/>
          </a:prstGeom>
          <a:noFill/>
          <a:ln>
            <a:noFill/>
          </a:ln>
        </p:spPr>
      </p:pic>
      <p:sp>
        <p:nvSpPr>
          <p:cNvPr id="344" name="Google Shape;344;p22"/>
          <p:cNvSpPr txBox="1"/>
          <p:nvPr/>
        </p:nvSpPr>
        <p:spPr>
          <a:xfrm>
            <a:off x="732700" y="1702625"/>
            <a:ext cx="139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pic>
        <p:nvPicPr>
          <p:cNvPr id="345" name="Google Shape;345;p22"/>
          <p:cNvPicPr preferRelativeResize="0"/>
          <p:nvPr/>
        </p:nvPicPr>
        <p:blipFill>
          <a:blip r:embed="rId4">
            <a:alphaModFix/>
          </a:blip>
          <a:stretch>
            <a:fillRect/>
          </a:stretch>
        </p:blipFill>
        <p:spPr>
          <a:xfrm>
            <a:off x="4481025" y="2664775"/>
            <a:ext cx="4268200" cy="2274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49" name="Shape 349"/>
        <p:cNvGrpSpPr/>
        <p:nvPr/>
      </p:nvGrpSpPr>
      <p:grpSpPr>
        <a:xfrm>
          <a:off x="0" y="0"/>
          <a:ext cx="0" cy="0"/>
          <a:chOff x="0" y="0"/>
          <a:chExt cx="0" cy="0"/>
        </a:xfrm>
      </p:grpSpPr>
      <p:sp>
        <p:nvSpPr>
          <p:cNvPr id="350" name="Google Shape;350;p23"/>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0"/>
              </a:spcAft>
              <a:buNone/>
            </a:pPr>
            <a:r>
              <a:rPr lang="en" sz="3100">
                <a:solidFill>
                  <a:srgbClr val="000000"/>
                </a:solidFill>
              </a:rPr>
              <a:t>Data Exploration/Analysis/Visualization</a:t>
            </a:r>
            <a:endParaRPr sz="4100">
              <a:solidFill>
                <a:srgbClr val="000000"/>
              </a:solidFill>
            </a:endParaRPr>
          </a:p>
          <a:p>
            <a:pPr indent="0" lvl="0" marL="0" rtl="0" algn="l">
              <a:lnSpc>
                <a:spcPct val="115000"/>
              </a:lnSpc>
              <a:spcBef>
                <a:spcPts val="1200"/>
              </a:spcBef>
              <a:spcAft>
                <a:spcPts val="1200"/>
              </a:spcAft>
              <a:buNone/>
            </a:pPr>
            <a:r>
              <a:t/>
            </a:r>
            <a:endParaRPr sz="3100">
              <a:solidFill>
                <a:srgbClr val="000000"/>
              </a:solidFill>
            </a:endParaRPr>
          </a:p>
        </p:txBody>
      </p:sp>
      <p:sp>
        <p:nvSpPr>
          <p:cNvPr id="351" name="Google Shape;351;p23"/>
          <p:cNvSpPr txBox="1"/>
          <p:nvPr>
            <p:ph idx="1" type="body"/>
          </p:nvPr>
        </p:nvSpPr>
        <p:spPr>
          <a:xfrm>
            <a:off x="1346050" y="1239075"/>
            <a:ext cx="6988200" cy="300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solidFill>
                  <a:srgbClr val="000000"/>
                </a:solidFill>
              </a:rPr>
              <a:t>What common words appear in our sentiment analysis? </a:t>
            </a:r>
            <a:endParaRPr sz="1800">
              <a:solidFill>
                <a:srgbClr val="000000"/>
              </a:solidFill>
            </a:endParaRPr>
          </a:p>
          <a:p>
            <a:pPr indent="-342900" lvl="0" marL="457200" rtl="0" algn="l">
              <a:spcBef>
                <a:spcPts val="1200"/>
              </a:spcBef>
              <a:spcAft>
                <a:spcPts val="0"/>
              </a:spcAft>
              <a:buClr>
                <a:srgbClr val="000000"/>
              </a:buClr>
              <a:buSzPts val="1800"/>
              <a:buChar char="-"/>
            </a:pPr>
            <a:r>
              <a:rPr lang="en" sz="1800">
                <a:solidFill>
                  <a:srgbClr val="000000"/>
                </a:solidFill>
              </a:rPr>
              <a:t>Negative:</a:t>
            </a:r>
            <a:endParaRPr sz="1800">
              <a:solidFill>
                <a:srgbClr val="000000"/>
              </a:solidFill>
            </a:endParaRPr>
          </a:p>
          <a:p>
            <a:pPr indent="0" lvl="0" marL="0" rtl="0" algn="l">
              <a:spcBef>
                <a:spcPts val="1200"/>
              </a:spcBef>
              <a:spcAft>
                <a:spcPts val="0"/>
              </a:spcAft>
              <a:buNone/>
            </a:pPr>
            <a:r>
              <a:rPr lang="en" sz="1800">
                <a:solidFill>
                  <a:srgbClr val="000000"/>
                </a:solidFill>
              </a:rPr>
              <a:t>Textblob										VADER</a:t>
            </a:r>
            <a:endParaRPr sz="1800">
              <a:solidFill>
                <a:srgbClr val="000000"/>
              </a:solidFill>
            </a:endParaRPr>
          </a:p>
          <a:p>
            <a:pPr indent="0" lvl="0" marL="0" rtl="0" algn="l">
              <a:spcBef>
                <a:spcPts val="1200"/>
              </a:spcBef>
              <a:spcAft>
                <a:spcPts val="1200"/>
              </a:spcAft>
              <a:buNone/>
            </a:pPr>
            <a:r>
              <a:t/>
            </a:r>
            <a:endParaRPr sz="1800">
              <a:solidFill>
                <a:srgbClr val="000000"/>
              </a:solidFill>
            </a:endParaRPr>
          </a:p>
        </p:txBody>
      </p:sp>
      <p:sp>
        <p:nvSpPr>
          <p:cNvPr id="352" name="Google Shape;352;p23"/>
          <p:cNvSpPr txBox="1"/>
          <p:nvPr/>
        </p:nvSpPr>
        <p:spPr>
          <a:xfrm>
            <a:off x="732700" y="1702625"/>
            <a:ext cx="139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pic>
        <p:nvPicPr>
          <p:cNvPr id="353" name="Google Shape;353;p23"/>
          <p:cNvPicPr preferRelativeResize="0"/>
          <p:nvPr/>
        </p:nvPicPr>
        <p:blipFill>
          <a:blip r:embed="rId3">
            <a:alphaModFix/>
          </a:blip>
          <a:stretch>
            <a:fillRect/>
          </a:stretch>
        </p:blipFill>
        <p:spPr>
          <a:xfrm>
            <a:off x="313575" y="2602325"/>
            <a:ext cx="3698551" cy="2419776"/>
          </a:xfrm>
          <a:prstGeom prst="rect">
            <a:avLst/>
          </a:prstGeom>
          <a:noFill/>
          <a:ln>
            <a:noFill/>
          </a:ln>
        </p:spPr>
      </p:pic>
      <p:pic>
        <p:nvPicPr>
          <p:cNvPr id="354" name="Google Shape;354;p23"/>
          <p:cNvPicPr preferRelativeResize="0"/>
          <p:nvPr/>
        </p:nvPicPr>
        <p:blipFill>
          <a:blip r:embed="rId4">
            <a:alphaModFix/>
          </a:blip>
          <a:stretch>
            <a:fillRect/>
          </a:stretch>
        </p:blipFill>
        <p:spPr>
          <a:xfrm>
            <a:off x="4523625" y="2571750"/>
            <a:ext cx="4425250" cy="2450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58" name="Shape 358"/>
        <p:cNvGrpSpPr/>
        <p:nvPr/>
      </p:nvGrpSpPr>
      <p:grpSpPr>
        <a:xfrm>
          <a:off x="0" y="0"/>
          <a:ext cx="0" cy="0"/>
          <a:chOff x="0" y="0"/>
          <a:chExt cx="0" cy="0"/>
        </a:xfrm>
      </p:grpSpPr>
      <p:sp>
        <p:nvSpPr>
          <p:cNvPr id="359" name="Google Shape;359;p24"/>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0"/>
              </a:spcAft>
              <a:buNone/>
            </a:pPr>
            <a:r>
              <a:rPr lang="en" sz="3100">
                <a:solidFill>
                  <a:srgbClr val="000000"/>
                </a:solidFill>
              </a:rPr>
              <a:t>Data Exploration/Analysis/Visualization</a:t>
            </a:r>
            <a:endParaRPr sz="4100">
              <a:solidFill>
                <a:srgbClr val="000000"/>
              </a:solidFill>
            </a:endParaRPr>
          </a:p>
          <a:p>
            <a:pPr indent="0" lvl="0" marL="0" rtl="0" algn="l">
              <a:lnSpc>
                <a:spcPct val="115000"/>
              </a:lnSpc>
              <a:spcBef>
                <a:spcPts val="1200"/>
              </a:spcBef>
              <a:spcAft>
                <a:spcPts val="1200"/>
              </a:spcAft>
              <a:buNone/>
            </a:pPr>
            <a:r>
              <a:t/>
            </a:r>
            <a:endParaRPr sz="3100">
              <a:solidFill>
                <a:srgbClr val="000000"/>
              </a:solidFill>
            </a:endParaRPr>
          </a:p>
        </p:txBody>
      </p:sp>
      <p:sp>
        <p:nvSpPr>
          <p:cNvPr id="360" name="Google Shape;360;p24"/>
          <p:cNvSpPr txBox="1"/>
          <p:nvPr>
            <p:ph idx="1" type="body"/>
          </p:nvPr>
        </p:nvSpPr>
        <p:spPr>
          <a:xfrm>
            <a:off x="1346050" y="1239075"/>
            <a:ext cx="6988200" cy="300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solidFill>
                  <a:srgbClr val="000000"/>
                </a:solidFill>
              </a:rPr>
              <a:t>What common words appear in our sentiment analysis? </a:t>
            </a:r>
            <a:endParaRPr sz="1800">
              <a:solidFill>
                <a:srgbClr val="000000"/>
              </a:solidFill>
            </a:endParaRPr>
          </a:p>
          <a:p>
            <a:pPr indent="-342900" lvl="0" marL="457200" rtl="0" algn="l">
              <a:spcBef>
                <a:spcPts val="1200"/>
              </a:spcBef>
              <a:spcAft>
                <a:spcPts val="0"/>
              </a:spcAft>
              <a:buClr>
                <a:srgbClr val="000000"/>
              </a:buClr>
              <a:buSzPts val="1800"/>
              <a:buChar char="-"/>
            </a:pPr>
            <a:r>
              <a:rPr lang="en" sz="1800">
                <a:solidFill>
                  <a:srgbClr val="000000"/>
                </a:solidFill>
              </a:rPr>
              <a:t>Neutral:</a:t>
            </a:r>
            <a:endParaRPr sz="1800">
              <a:solidFill>
                <a:srgbClr val="000000"/>
              </a:solidFill>
            </a:endParaRPr>
          </a:p>
          <a:p>
            <a:pPr indent="0" lvl="0" marL="457200" rtl="0" algn="l">
              <a:spcBef>
                <a:spcPts val="1200"/>
              </a:spcBef>
              <a:spcAft>
                <a:spcPts val="0"/>
              </a:spcAft>
              <a:buNone/>
            </a:pPr>
            <a:r>
              <a:rPr lang="en" sz="1800">
                <a:solidFill>
                  <a:srgbClr val="000000"/>
                </a:solidFill>
              </a:rPr>
              <a:t>Textblob							        VADER</a:t>
            </a:r>
            <a:endParaRPr sz="1800">
              <a:solidFill>
                <a:srgbClr val="000000"/>
              </a:solidFill>
            </a:endParaRPr>
          </a:p>
          <a:p>
            <a:pPr indent="0" lvl="0" marL="0" rtl="0" algn="l">
              <a:spcBef>
                <a:spcPts val="1200"/>
              </a:spcBef>
              <a:spcAft>
                <a:spcPts val="0"/>
              </a:spcAft>
              <a:buNone/>
            </a:pPr>
            <a:r>
              <a:t/>
            </a:r>
            <a:endParaRPr sz="1800">
              <a:solidFill>
                <a:srgbClr val="000000"/>
              </a:solidFill>
            </a:endParaRPr>
          </a:p>
          <a:p>
            <a:pPr indent="0" lvl="0" marL="0" rtl="0" algn="l">
              <a:spcBef>
                <a:spcPts val="1200"/>
              </a:spcBef>
              <a:spcAft>
                <a:spcPts val="1200"/>
              </a:spcAft>
              <a:buNone/>
            </a:pPr>
            <a:r>
              <a:t/>
            </a:r>
            <a:endParaRPr sz="1800">
              <a:solidFill>
                <a:srgbClr val="000000"/>
              </a:solidFill>
            </a:endParaRPr>
          </a:p>
        </p:txBody>
      </p:sp>
      <p:sp>
        <p:nvSpPr>
          <p:cNvPr id="361" name="Google Shape;361;p24"/>
          <p:cNvSpPr txBox="1"/>
          <p:nvPr/>
        </p:nvSpPr>
        <p:spPr>
          <a:xfrm>
            <a:off x="732700" y="1702625"/>
            <a:ext cx="139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pic>
        <p:nvPicPr>
          <p:cNvPr id="362" name="Google Shape;362;p24"/>
          <p:cNvPicPr preferRelativeResize="0"/>
          <p:nvPr/>
        </p:nvPicPr>
        <p:blipFill>
          <a:blip r:embed="rId3">
            <a:alphaModFix/>
          </a:blip>
          <a:stretch>
            <a:fillRect/>
          </a:stretch>
        </p:blipFill>
        <p:spPr>
          <a:xfrm>
            <a:off x="272150" y="2503675"/>
            <a:ext cx="3873150" cy="2419849"/>
          </a:xfrm>
          <a:prstGeom prst="rect">
            <a:avLst/>
          </a:prstGeom>
          <a:noFill/>
          <a:ln>
            <a:noFill/>
          </a:ln>
        </p:spPr>
      </p:pic>
      <p:pic>
        <p:nvPicPr>
          <p:cNvPr id="363" name="Google Shape;363;p24"/>
          <p:cNvPicPr preferRelativeResize="0"/>
          <p:nvPr/>
        </p:nvPicPr>
        <p:blipFill>
          <a:blip r:embed="rId4">
            <a:alphaModFix/>
          </a:blip>
          <a:stretch>
            <a:fillRect/>
          </a:stretch>
        </p:blipFill>
        <p:spPr>
          <a:xfrm>
            <a:off x="4278675" y="2503675"/>
            <a:ext cx="4625607" cy="2465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67" name="Shape 367"/>
        <p:cNvGrpSpPr/>
        <p:nvPr/>
      </p:nvGrpSpPr>
      <p:grpSpPr>
        <a:xfrm>
          <a:off x="0" y="0"/>
          <a:ext cx="0" cy="0"/>
          <a:chOff x="0" y="0"/>
          <a:chExt cx="0" cy="0"/>
        </a:xfrm>
      </p:grpSpPr>
      <p:sp>
        <p:nvSpPr>
          <p:cNvPr id="368" name="Google Shape;368;p25"/>
          <p:cNvSpPr txBox="1"/>
          <p:nvPr>
            <p:ph type="title"/>
          </p:nvPr>
        </p:nvSpPr>
        <p:spPr>
          <a:xfrm>
            <a:off x="676950" y="2184325"/>
            <a:ext cx="7030500" cy="999300"/>
          </a:xfrm>
          <a:prstGeom prst="rect">
            <a:avLst/>
          </a:prstGeom>
        </p:spPr>
        <p:txBody>
          <a:bodyPr anchorCtr="0" anchor="t" bIns="91425" lIns="91425" spcFirstLastPara="1" rIns="91425" wrap="square" tIns="91425">
            <a:normAutofit/>
          </a:bodyPr>
          <a:lstStyle/>
          <a:p>
            <a:pPr indent="0" lvl="0" marL="0" rtl="0" algn="ctr">
              <a:lnSpc>
                <a:spcPct val="115000"/>
              </a:lnSpc>
              <a:spcBef>
                <a:spcPts val="1200"/>
              </a:spcBef>
              <a:spcAft>
                <a:spcPts val="1200"/>
              </a:spcAft>
              <a:buNone/>
            </a:pPr>
            <a:r>
              <a:rPr b="1" lang="en" sz="3100">
                <a:solidFill>
                  <a:srgbClr val="000000"/>
                </a:solidFill>
              </a:rPr>
              <a:t>Data Exploration/</a:t>
            </a:r>
            <a:r>
              <a:rPr lang="en" sz="3100">
                <a:solidFill>
                  <a:srgbClr val="000000"/>
                </a:solidFill>
              </a:rPr>
              <a:t>Tableau   </a:t>
            </a:r>
            <a:endParaRPr b="1" sz="4100">
              <a:solidFill>
                <a:srgbClr val="000000"/>
              </a:solidFill>
            </a:endParaRPr>
          </a:p>
        </p:txBody>
      </p:sp>
      <p:sp>
        <p:nvSpPr>
          <p:cNvPr id="369" name="Google Shape;369;p25"/>
          <p:cNvSpPr/>
          <p:nvPr/>
        </p:nvSpPr>
        <p:spPr>
          <a:xfrm>
            <a:off x="6763975" y="2297625"/>
            <a:ext cx="774000" cy="387000"/>
          </a:xfrm>
          <a:prstGeom prst="rightArrow">
            <a:avLst>
              <a:gd fmla="val 50000" name="adj1"/>
              <a:gd fmla="val 50000" name="adj2"/>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73" name="Shape 373"/>
        <p:cNvGrpSpPr/>
        <p:nvPr/>
      </p:nvGrpSpPr>
      <p:grpSpPr>
        <a:xfrm>
          <a:off x="0" y="0"/>
          <a:ext cx="0" cy="0"/>
          <a:chOff x="0" y="0"/>
          <a:chExt cx="0" cy="0"/>
        </a:xfrm>
      </p:grpSpPr>
      <p:sp>
        <p:nvSpPr>
          <p:cNvPr id="374" name="Google Shape;374;p26"/>
          <p:cNvSpPr txBox="1"/>
          <p:nvPr/>
        </p:nvSpPr>
        <p:spPr>
          <a:xfrm>
            <a:off x="732700" y="1702625"/>
            <a:ext cx="139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375" name="Google Shape;375;p26"/>
          <p:cNvSpPr txBox="1"/>
          <p:nvPr>
            <p:ph type="title"/>
          </p:nvPr>
        </p:nvSpPr>
        <p:spPr>
          <a:xfrm>
            <a:off x="1469700" y="442425"/>
            <a:ext cx="7030500" cy="999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990"/>
              <a:buNone/>
            </a:pPr>
            <a:r>
              <a:rPr lang="en" sz="2090">
                <a:solidFill>
                  <a:srgbClr val="000000"/>
                </a:solidFill>
              </a:rPr>
              <a:t>Regression Analysis (a)</a:t>
            </a:r>
            <a:endParaRPr sz="2590">
              <a:solidFill>
                <a:srgbClr val="000000"/>
              </a:solidFill>
            </a:endParaRPr>
          </a:p>
        </p:txBody>
      </p:sp>
      <p:pic>
        <p:nvPicPr>
          <p:cNvPr id="376" name="Google Shape;376;p26"/>
          <p:cNvPicPr preferRelativeResize="0"/>
          <p:nvPr/>
        </p:nvPicPr>
        <p:blipFill>
          <a:blip r:embed="rId3">
            <a:alphaModFix/>
          </a:blip>
          <a:stretch>
            <a:fillRect/>
          </a:stretch>
        </p:blipFill>
        <p:spPr>
          <a:xfrm>
            <a:off x="1589525" y="962250"/>
            <a:ext cx="4729275" cy="4004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80" name="Shape 380"/>
        <p:cNvGrpSpPr/>
        <p:nvPr/>
      </p:nvGrpSpPr>
      <p:grpSpPr>
        <a:xfrm>
          <a:off x="0" y="0"/>
          <a:ext cx="0" cy="0"/>
          <a:chOff x="0" y="0"/>
          <a:chExt cx="0" cy="0"/>
        </a:xfrm>
      </p:grpSpPr>
      <p:sp>
        <p:nvSpPr>
          <p:cNvPr id="381" name="Google Shape;381;p27"/>
          <p:cNvSpPr txBox="1"/>
          <p:nvPr/>
        </p:nvSpPr>
        <p:spPr>
          <a:xfrm>
            <a:off x="732700" y="1702625"/>
            <a:ext cx="139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382" name="Google Shape;382;p27"/>
          <p:cNvSpPr txBox="1"/>
          <p:nvPr>
            <p:ph type="title"/>
          </p:nvPr>
        </p:nvSpPr>
        <p:spPr>
          <a:xfrm>
            <a:off x="1469700" y="442425"/>
            <a:ext cx="7030500" cy="999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990"/>
              <a:buNone/>
            </a:pPr>
            <a:r>
              <a:rPr lang="en" sz="2090">
                <a:solidFill>
                  <a:srgbClr val="000000"/>
                </a:solidFill>
              </a:rPr>
              <a:t>Regression Analysis (b)</a:t>
            </a:r>
            <a:endParaRPr sz="2990">
              <a:solidFill>
                <a:srgbClr val="000000"/>
              </a:solidFill>
            </a:endParaRPr>
          </a:p>
          <a:p>
            <a:pPr indent="0" lvl="0" marL="0" rtl="0" algn="l">
              <a:lnSpc>
                <a:spcPct val="115000"/>
              </a:lnSpc>
              <a:spcBef>
                <a:spcPts val="1200"/>
              </a:spcBef>
              <a:spcAft>
                <a:spcPts val="1200"/>
              </a:spcAft>
              <a:buSzPts val="990"/>
              <a:buNone/>
            </a:pPr>
            <a:r>
              <a:t/>
            </a:r>
            <a:endParaRPr sz="2690">
              <a:solidFill>
                <a:srgbClr val="000000"/>
              </a:solidFill>
            </a:endParaRPr>
          </a:p>
        </p:txBody>
      </p:sp>
      <p:pic>
        <p:nvPicPr>
          <p:cNvPr id="383" name="Google Shape;383;p27"/>
          <p:cNvPicPr preferRelativeResize="0"/>
          <p:nvPr/>
        </p:nvPicPr>
        <p:blipFill>
          <a:blip r:embed="rId3">
            <a:alphaModFix/>
          </a:blip>
          <a:stretch>
            <a:fillRect/>
          </a:stretch>
        </p:blipFill>
        <p:spPr>
          <a:xfrm>
            <a:off x="1469700" y="1082555"/>
            <a:ext cx="5790850" cy="3629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87" name="Shape 387"/>
        <p:cNvGrpSpPr/>
        <p:nvPr/>
      </p:nvGrpSpPr>
      <p:grpSpPr>
        <a:xfrm>
          <a:off x="0" y="0"/>
          <a:ext cx="0" cy="0"/>
          <a:chOff x="0" y="0"/>
          <a:chExt cx="0" cy="0"/>
        </a:xfrm>
      </p:grpSpPr>
      <p:sp>
        <p:nvSpPr>
          <p:cNvPr id="388" name="Google Shape;388;p28"/>
          <p:cNvSpPr txBox="1"/>
          <p:nvPr>
            <p:ph type="title"/>
          </p:nvPr>
        </p:nvSpPr>
        <p:spPr>
          <a:xfrm>
            <a:off x="1469700" y="442425"/>
            <a:ext cx="7030500" cy="9993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0"/>
              </a:spcAft>
              <a:buNone/>
            </a:pPr>
            <a:r>
              <a:rPr lang="en" sz="3100">
                <a:solidFill>
                  <a:srgbClr val="000000"/>
                </a:solidFill>
              </a:rPr>
              <a:t>Regression Analysis (d)</a:t>
            </a:r>
            <a:endParaRPr sz="4100">
              <a:solidFill>
                <a:srgbClr val="000000"/>
              </a:solidFill>
            </a:endParaRPr>
          </a:p>
          <a:p>
            <a:pPr indent="0" lvl="0" marL="0" rtl="0" algn="l">
              <a:lnSpc>
                <a:spcPct val="115000"/>
              </a:lnSpc>
              <a:spcBef>
                <a:spcPts val="1200"/>
              </a:spcBef>
              <a:spcAft>
                <a:spcPts val="1200"/>
              </a:spcAft>
              <a:buNone/>
            </a:pPr>
            <a:r>
              <a:t/>
            </a:r>
            <a:endParaRPr sz="3100">
              <a:solidFill>
                <a:srgbClr val="000000"/>
              </a:solidFill>
            </a:endParaRPr>
          </a:p>
        </p:txBody>
      </p:sp>
      <p:sp>
        <p:nvSpPr>
          <p:cNvPr id="389" name="Google Shape;389;p28"/>
          <p:cNvSpPr txBox="1"/>
          <p:nvPr/>
        </p:nvSpPr>
        <p:spPr>
          <a:xfrm>
            <a:off x="732700" y="1702625"/>
            <a:ext cx="139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390" name="Google Shape;390;p28"/>
          <p:cNvSpPr txBox="1"/>
          <p:nvPr/>
        </p:nvSpPr>
        <p:spPr>
          <a:xfrm>
            <a:off x="5383650" y="3411025"/>
            <a:ext cx="734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pic>
        <p:nvPicPr>
          <p:cNvPr id="391" name="Google Shape;391;p28"/>
          <p:cNvPicPr preferRelativeResize="0"/>
          <p:nvPr/>
        </p:nvPicPr>
        <p:blipFill>
          <a:blip r:embed="rId3">
            <a:alphaModFix/>
          </a:blip>
          <a:stretch>
            <a:fillRect/>
          </a:stretch>
        </p:blipFill>
        <p:spPr>
          <a:xfrm>
            <a:off x="1469700" y="1075350"/>
            <a:ext cx="5089199" cy="39092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95" name="Shape 395"/>
        <p:cNvGrpSpPr/>
        <p:nvPr/>
      </p:nvGrpSpPr>
      <p:grpSpPr>
        <a:xfrm>
          <a:off x="0" y="0"/>
          <a:ext cx="0" cy="0"/>
          <a:chOff x="0" y="0"/>
          <a:chExt cx="0" cy="0"/>
        </a:xfrm>
      </p:grpSpPr>
      <p:sp>
        <p:nvSpPr>
          <p:cNvPr id="396" name="Google Shape;396;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solidFill>
                  <a:srgbClr val="000000"/>
                </a:solidFill>
              </a:rPr>
              <a:t>Challenges and Limitations</a:t>
            </a:r>
            <a:endParaRPr sz="3000">
              <a:solidFill>
                <a:srgbClr val="000000"/>
              </a:solidFill>
            </a:endParaRPr>
          </a:p>
        </p:txBody>
      </p:sp>
      <p:sp>
        <p:nvSpPr>
          <p:cNvPr id="397" name="Google Shape;397;p29"/>
          <p:cNvSpPr txBox="1"/>
          <p:nvPr>
            <p:ph idx="1" type="body"/>
          </p:nvPr>
        </p:nvSpPr>
        <p:spPr>
          <a:xfrm>
            <a:off x="1303800" y="1339250"/>
            <a:ext cx="7030500" cy="3690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000000"/>
              </a:buClr>
              <a:buSzPts val="1300"/>
              <a:buChar char="●"/>
            </a:pPr>
            <a:r>
              <a:rPr lang="en">
                <a:solidFill>
                  <a:srgbClr val="000000"/>
                </a:solidFill>
              </a:rPr>
              <a:t>Facebook, Instagram and TikTok were all considered initially, but did not have the necessary data readily available.</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Some members ran into issues with gaining Academic Twitter accounts to be able to access the Twitter API.</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After gaining access to tweets our original goal of using the location of tweets was not possible due to most tweets not having geotag data</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The Twitter API was very limited to the amount of data we could pull</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Using academic accounts only allows access back to 7 days of tweets. We could not get twitter's full archive search without having a twitter scholar account.</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The group decided to use a Kaggle Dataset, which provided us with thousands of tweets from December 20, 2020 when the first vaccine was announced.</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Group ran into a machine learning natural language paradox, where we noticed an issue within our sentiment analysis. When analyzing tweets for Covid-19 Vaccination sentiment (pro/anti-vaccine) when running into a tweet such as “I hate anti-vaxxers”, this would return a negative sentiment when this person is actually pro-vaccine.</a:t>
            </a:r>
            <a:endParaRPr>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401" name="Shape 401"/>
        <p:cNvGrpSpPr/>
        <p:nvPr/>
      </p:nvGrpSpPr>
      <p:grpSpPr>
        <a:xfrm>
          <a:off x="0" y="0"/>
          <a:ext cx="0" cy="0"/>
          <a:chOff x="0" y="0"/>
          <a:chExt cx="0" cy="0"/>
        </a:xfrm>
      </p:grpSpPr>
      <p:sp>
        <p:nvSpPr>
          <p:cNvPr id="402" name="Google Shape;402;p30"/>
          <p:cNvSpPr txBox="1"/>
          <p:nvPr>
            <p:ph type="title"/>
          </p:nvPr>
        </p:nvSpPr>
        <p:spPr>
          <a:xfrm>
            <a:off x="1056750" y="2072100"/>
            <a:ext cx="7030500" cy="999300"/>
          </a:xfrm>
          <a:prstGeom prst="rect">
            <a:avLst/>
          </a:prstGeom>
        </p:spPr>
        <p:txBody>
          <a:bodyPr anchorCtr="0" anchor="t" bIns="91425" lIns="91425" spcFirstLastPara="1" rIns="91425" wrap="square" tIns="91425">
            <a:normAutofit/>
          </a:bodyPr>
          <a:lstStyle/>
          <a:p>
            <a:pPr indent="0" lvl="0" marL="0" rtl="0" algn="ctr">
              <a:lnSpc>
                <a:spcPct val="115000"/>
              </a:lnSpc>
              <a:spcBef>
                <a:spcPts val="1200"/>
              </a:spcBef>
              <a:spcAft>
                <a:spcPts val="1200"/>
              </a:spcAft>
              <a:buNone/>
            </a:pPr>
            <a:r>
              <a:rPr lang="en" sz="3100">
                <a:solidFill>
                  <a:srgbClr val="000000"/>
                </a:solidFill>
              </a:rPr>
              <a:t>Questions?</a:t>
            </a:r>
            <a:endParaRPr sz="4100">
              <a:solidFill>
                <a:srgbClr val="000000"/>
              </a:solidFill>
            </a:endParaRPr>
          </a:p>
        </p:txBody>
      </p:sp>
      <p:sp>
        <p:nvSpPr>
          <p:cNvPr id="403" name="Google Shape;403;p30"/>
          <p:cNvSpPr/>
          <p:nvPr/>
        </p:nvSpPr>
        <p:spPr>
          <a:xfrm rot="1620090">
            <a:off x="6176525" y="922150"/>
            <a:ext cx="773694" cy="121915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04" name="Google Shape;404;p30"/>
          <p:cNvSpPr/>
          <p:nvPr/>
        </p:nvSpPr>
        <p:spPr>
          <a:xfrm rot="1620090">
            <a:off x="6482125" y="3565675"/>
            <a:ext cx="773694" cy="121915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05" name="Google Shape;405;p30"/>
          <p:cNvSpPr/>
          <p:nvPr/>
        </p:nvSpPr>
        <p:spPr>
          <a:xfrm rot="1620090">
            <a:off x="2208525" y="872225"/>
            <a:ext cx="773694" cy="121915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06" name="Google Shape;406;p30"/>
          <p:cNvSpPr/>
          <p:nvPr/>
        </p:nvSpPr>
        <p:spPr>
          <a:xfrm rot="1620090">
            <a:off x="2248050" y="2830500"/>
            <a:ext cx="773694" cy="121915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07" name="Google Shape;407;p30"/>
          <p:cNvSpPr/>
          <p:nvPr/>
        </p:nvSpPr>
        <p:spPr>
          <a:xfrm rot="1620090">
            <a:off x="4327225" y="3305350"/>
            <a:ext cx="773694" cy="121915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08" name="Google Shape;408;p30"/>
          <p:cNvSpPr/>
          <p:nvPr/>
        </p:nvSpPr>
        <p:spPr>
          <a:xfrm rot="1620090">
            <a:off x="4192525" y="370075"/>
            <a:ext cx="773694" cy="121915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09" name="Google Shape;409;p30"/>
          <p:cNvSpPr/>
          <p:nvPr/>
        </p:nvSpPr>
        <p:spPr>
          <a:xfrm rot="1620090">
            <a:off x="593025" y="2181275"/>
            <a:ext cx="773694" cy="121915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0" name="Google Shape;410;p30"/>
          <p:cNvSpPr/>
          <p:nvPr/>
        </p:nvSpPr>
        <p:spPr>
          <a:xfrm rot="1620090">
            <a:off x="7678675" y="1807600"/>
            <a:ext cx="773694" cy="121915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1" name="Google Shape;411;p30"/>
          <p:cNvSpPr/>
          <p:nvPr/>
        </p:nvSpPr>
        <p:spPr>
          <a:xfrm rot="362250">
            <a:off x="3082731" y="4118276"/>
            <a:ext cx="520961" cy="5999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2" name="Google Shape;412;p30"/>
          <p:cNvSpPr/>
          <p:nvPr/>
        </p:nvSpPr>
        <p:spPr>
          <a:xfrm rot="362250">
            <a:off x="1086856" y="3432251"/>
            <a:ext cx="520961" cy="5999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3" name="Google Shape;413;p30"/>
          <p:cNvSpPr/>
          <p:nvPr/>
        </p:nvSpPr>
        <p:spPr>
          <a:xfrm rot="362250">
            <a:off x="1422856" y="247001"/>
            <a:ext cx="520961" cy="5999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4" name="Google Shape;414;p30"/>
          <p:cNvSpPr/>
          <p:nvPr/>
        </p:nvSpPr>
        <p:spPr>
          <a:xfrm rot="362250">
            <a:off x="5696456" y="3293626"/>
            <a:ext cx="520961" cy="5999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5" name="Google Shape;415;p30"/>
          <p:cNvSpPr/>
          <p:nvPr/>
        </p:nvSpPr>
        <p:spPr>
          <a:xfrm rot="362250">
            <a:off x="8135881" y="4050676"/>
            <a:ext cx="520961" cy="5999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6" name="Google Shape;416;p30"/>
          <p:cNvSpPr/>
          <p:nvPr/>
        </p:nvSpPr>
        <p:spPr>
          <a:xfrm rot="362250">
            <a:off x="7722506" y="744526"/>
            <a:ext cx="520961" cy="5999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7" name="Google Shape;417;p30"/>
          <p:cNvSpPr/>
          <p:nvPr/>
        </p:nvSpPr>
        <p:spPr>
          <a:xfrm rot="541328">
            <a:off x="5762435" y="178954"/>
            <a:ext cx="520956" cy="596869"/>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8" name="Google Shape;418;p30"/>
          <p:cNvSpPr/>
          <p:nvPr/>
        </p:nvSpPr>
        <p:spPr>
          <a:xfrm rot="541333">
            <a:off x="5222750" y="1292795"/>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19" name="Google Shape;419;p30"/>
          <p:cNvSpPr/>
          <p:nvPr/>
        </p:nvSpPr>
        <p:spPr>
          <a:xfrm rot="541333">
            <a:off x="3382900" y="277545"/>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0" name="Google Shape;420;p30"/>
          <p:cNvSpPr/>
          <p:nvPr/>
        </p:nvSpPr>
        <p:spPr>
          <a:xfrm rot="541333">
            <a:off x="1350400" y="1465770"/>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1" name="Google Shape;421;p30"/>
          <p:cNvSpPr/>
          <p:nvPr/>
        </p:nvSpPr>
        <p:spPr>
          <a:xfrm rot="541333">
            <a:off x="5583200" y="4405170"/>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2" name="Google Shape;422;p30"/>
          <p:cNvSpPr/>
          <p:nvPr/>
        </p:nvSpPr>
        <p:spPr>
          <a:xfrm rot="541333">
            <a:off x="3841725" y="3039120"/>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3" name="Google Shape;423;p30"/>
          <p:cNvSpPr/>
          <p:nvPr/>
        </p:nvSpPr>
        <p:spPr>
          <a:xfrm rot="541333">
            <a:off x="6855450" y="2663582"/>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4" name="Google Shape;424;p30"/>
          <p:cNvSpPr/>
          <p:nvPr/>
        </p:nvSpPr>
        <p:spPr>
          <a:xfrm rot="541333">
            <a:off x="7281950" y="277545"/>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5" name="Google Shape;425;p30"/>
          <p:cNvSpPr/>
          <p:nvPr/>
        </p:nvSpPr>
        <p:spPr>
          <a:xfrm rot="541333">
            <a:off x="8280175" y="3238420"/>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6" name="Google Shape;426;p30"/>
          <p:cNvSpPr/>
          <p:nvPr/>
        </p:nvSpPr>
        <p:spPr>
          <a:xfrm rot="541333">
            <a:off x="8549600" y="538220"/>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7" name="Google Shape;427;p30"/>
          <p:cNvSpPr/>
          <p:nvPr/>
        </p:nvSpPr>
        <p:spPr>
          <a:xfrm rot="541333">
            <a:off x="1483100" y="4472770"/>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8" name="Google Shape;428;p30"/>
          <p:cNvSpPr/>
          <p:nvPr/>
        </p:nvSpPr>
        <p:spPr>
          <a:xfrm rot="541333">
            <a:off x="482625" y="4109195"/>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29" name="Google Shape;429;p30"/>
          <p:cNvSpPr/>
          <p:nvPr/>
        </p:nvSpPr>
        <p:spPr>
          <a:xfrm rot="541333">
            <a:off x="296450" y="350107"/>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
        <p:nvSpPr>
          <p:cNvPr id="430" name="Google Shape;430;p30"/>
          <p:cNvSpPr/>
          <p:nvPr/>
        </p:nvSpPr>
        <p:spPr>
          <a:xfrm rot="541333">
            <a:off x="376950" y="1654320"/>
            <a:ext cx="232374" cy="25456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000000"/>
                </a:solidFill>
                <a:latin typeface="Arial"/>
              </a:rPr>
              <a:t>?</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4" name="Shape 284"/>
        <p:cNvGrpSpPr/>
        <p:nvPr/>
      </p:nvGrpSpPr>
      <p:grpSpPr>
        <a:xfrm>
          <a:off x="0" y="0"/>
          <a:ext cx="0" cy="0"/>
          <a:chOff x="0" y="0"/>
          <a:chExt cx="0" cy="0"/>
        </a:xfrm>
      </p:grpSpPr>
      <p:sp>
        <p:nvSpPr>
          <p:cNvPr id="285" name="Google Shape;285;p14"/>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Current State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Covid-19 Sentiment Analysis: Current State</a:t>
            </a:r>
            <a:endParaRPr/>
          </a:p>
        </p:txBody>
      </p:sp>
      <p:sp>
        <p:nvSpPr>
          <p:cNvPr id="291" name="Google Shape;291;p1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chemeClr val="dk1"/>
              </a:buClr>
              <a:buSzPts val="1100"/>
              <a:buChar char="●"/>
            </a:pPr>
            <a:r>
              <a:rPr lang="en"/>
              <a:t>Twitter Covid-19 Sentiment Analysis</a:t>
            </a:r>
            <a:endParaRPr/>
          </a:p>
          <a:p>
            <a:pPr indent="-298450" lvl="0" marL="457200" rtl="0" algn="l">
              <a:spcBef>
                <a:spcPts val="0"/>
              </a:spcBef>
              <a:spcAft>
                <a:spcPts val="0"/>
              </a:spcAft>
              <a:buClr>
                <a:schemeClr val="dk1"/>
              </a:buClr>
              <a:buSzPts val="1100"/>
              <a:buChar char="●"/>
            </a:pPr>
            <a:r>
              <a:rPr lang="en"/>
              <a:t>Reason topic was selected</a:t>
            </a:r>
            <a:endParaRPr/>
          </a:p>
          <a:p>
            <a:pPr indent="-298450" lvl="0" marL="457200" rtl="0" algn="l">
              <a:spcBef>
                <a:spcPts val="0"/>
              </a:spcBef>
              <a:spcAft>
                <a:spcPts val="0"/>
              </a:spcAft>
              <a:buClr>
                <a:schemeClr val="dk1"/>
              </a:buClr>
              <a:buSzPts val="1100"/>
              <a:buChar char="●"/>
            </a:pPr>
            <a:r>
              <a:rPr lang="en"/>
              <a:t>Description of the source of data</a:t>
            </a:r>
            <a:endParaRPr/>
          </a:p>
          <a:p>
            <a:pPr indent="-298450" lvl="0" marL="457200" rtl="0" algn="l">
              <a:spcBef>
                <a:spcPts val="0"/>
              </a:spcBef>
              <a:spcAft>
                <a:spcPts val="0"/>
              </a:spcAft>
              <a:buClr>
                <a:schemeClr val="dk1"/>
              </a:buClr>
              <a:buSzPts val="1100"/>
              <a:buChar char="●"/>
            </a:pPr>
            <a:r>
              <a:rPr lang="en"/>
              <a:t>Questions the team hopes to answer with the data</a:t>
            </a:r>
            <a:endParaRPr/>
          </a:p>
          <a:p>
            <a:pPr indent="-298450" lvl="0" marL="457200" rtl="0" algn="l">
              <a:spcBef>
                <a:spcPts val="0"/>
              </a:spcBef>
              <a:spcAft>
                <a:spcPts val="0"/>
              </a:spcAft>
              <a:buClr>
                <a:schemeClr val="dk1"/>
              </a:buClr>
              <a:buSzPts val="1100"/>
              <a:buChar char="●"/>
            </a:pPr>
            <a:r>
              <a:rPr lang="en"/>
              <a:t>Description of the data exploration phase of the project</a:t>
            </a:r>
            <a:endParaRPr/>
          </a:p>
          <a:p>
            <a:pPr indent="-298450" lvl="0" marL="457200" rtl="0" algn="l">
              <a:spcBef>
                <a:spcPts val="0"/>
              </a:spcBef>
              <a:spcAft>
                <a:spcPts val="0"/>
              </a:spcAft>
              <a:buClr>
                <a:schemeClr val="dk1"/>
              </a:buClr>
              <a:buSzPts val="1100"/>
              <a:buChar char="●"/>
            </a:pPr>
            <a:r>
              <a:rPr lang="en"/>
              <a:t>Description of the analysis phase of the project</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295" name="Shape 295"/>
        <p:cNvGrpSpPr/>
        <p:nvPr/>
      </p:nvGrpSpPr>
      <p:grpSpPr>
        <a:xfrm>
          <a:off x="0" y="0"/>
          <a:ext cx="0" cy="0"/>
          <a:chOff x="0" y="0"/>
          <a:chExt cx="0" cy="0"/>
        </a:xfrm>
      </p:grpSpPr>
      <p:sp>
        <p:nvSpPr>
          <p:cNvPr id="296" name="Google Shape;296;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solidFill>
                  <a:srgbClr val="000000"/>
                </a:solidFill>
              </a:rPr>
              <a:t>Twitter C</a:t>
            </a:r>
            <a:r>
              <a:rPr lang="en" sz="3000">
                <a:solidFill>
                  <a:srgbClr val="000000"/>
                </a:solidFill>
              </a:rPr>
              <a:t>OVID</a:t>
            </a:r>
            <a:r>
              <a:rPr b="1" lang="en" sz="3000">
                <a:solidFill>
                  <a:srgbClr val="000000"/>
                </a:solidFill>
              </a:rPr>
              <a:t>-19 Sentiment Analysis</a:t>
            </a:r>
            <a:endParaRPr b="1" sz="3000">
              <a:solidFill>
                <a:srgbClr val="000000"/>
              </a:solidFill>
            </a:endParaRPr>
          </a:p>
        </p:txBody>
      </p:sp>
      <p:sp>
        <p:nvSpPr>
          <p:cNvPr id="297" name="Google Shape;297;p16"/>
          <p:cNvSpPr txBox="1"/>
          <p:nvPr>
            <p:ph idx="1" type="body"/>
          </p:nvPr>
        </p:nvSpPr>
        <p:spPr>
          <a:xfrm>
            <a:off x="1303800" y="1425625"/>
            <a:ext cx="7030500" cy="3105900"/>
          </a:xfrm>
          <a:prstGeom prst="rect">
            <a:avLst/>
          </a:prstGeom>
        </p:spPr>
        <p:txBody>
          <a:bodyPr anchorCtr="0" anchor="t" bIns="91425" lIns="91425" spcFirstLastPara="1" rIns="91425" wrap="square" tIns="91425">
            <a:noAutofit/>
          </a:bodyPr>
          <a:lstStyle/>
          <a:p>
            <a:pPr indent="0" lvl="0" marL="0" rtl="0" algn="l">
              <a:spcBef>
                <a:spcPts val="1200"/>
              </a:spcBef>
              <a:spcAft>
                <a:spcPts val="1200"/>
              </a:spcAft>
              <a:buNone/>
            </a:pPr>
            <a:r>
              <a:rPr lang="en" sz="1600">
                <a:solidFill>
                  <a:srgbClr val="000000"/>
                </a:solidFill>
              </a:rPr>
              <a:t>This project aims to collect data from Twitter and perform sentiment analysis surrounding COVID-19 vaccines. We will perform the ETL using python and a SQL database, and also come up with some machine learning algorithms to possibly predict trends related to the virus and it's vaccines. The project will bring some meaningful discussions whether getting vaccinated stands in the way of individual personal liberty, including, but not limited to, the topic of employers requirement to have staff vaccinated. </a:t>
            </a:r>
            <a:r>
              <a:rPr lang="en" sz="1600">
                <a:solidFill>
                  <a:srgbClr val="000000"/>
                </a:solidFill>
              </a:rPr>
              <a:t>This project ultimately will be able to identify any correlation between changes in daily inoculation rates and changes in twitter sentiment surrounding COVID-19. </a:t>
            </a:r>
            <a:endParaRPr sz="16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01" name="Shape 301"/>
        <p:cNvGrpSpPr/>
        <p:nvPr/>
      </p:nvGrpSpPr>
      <p:grpSpPr>
        <a:xfrm>
          <a:off x="0" y="0"/>
          <a:ext cx="0" cy="0"/>
          <a:chOff x="0" y="0"/>
          <a:chExt cx="0" cy="0"/>
        </a:xfrm>
      </p:grpSpPr>
      <p:sp>
        <p:nvSpPr>
          <p:cNvPr id="302" name="Google Shape;302;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b="1" lang="en" sz="3020">
                <a:solidFill>
                  <a:srgbClr val="000000"/>
                </a:solidFill>
              </a:rPr>
              <a:t>Why did we choose </a:t>
            </a:r>
            <a:r>
              <a:rPr b="1" lang="en" sz="3020">
                <a:solidFill>
                  <a:srgbClr val="000000"/>
                </a:solidFill>
              </a:rPr>
              <a:t>Twitter C</a:t>
            </a:r>
            <a:r>
              <a:rPr lang="en" sz="3020">
                <a:solidFill>
                  <a:srgbClr val="000000"/>
                </a:solidFill>
              </a:rPr>
              <a:t>OVID</a:t>
            </a:r>
            <a:r>
              <a:rPr b="1" lang="en" sz="3020">
                <a:solidFill>
                  <a:srgbClr val="000000"/>
                </a:solidFill>
              </a:rPr>
              <a:t>-19 Sentiment Analysis?</a:t>
            </a:r>
            <a:endParaRPr b="1" sz="3020">
              <a:solidFill>
                <a:srgbClr val="000000"/>
              </a:solidFill>
            </a:endParaRPr>
          </a:p>
        </p:txBody>
      </p:sp>
      <p:sp>
        <p:nvSpPr>
          <p:cNvPr id="303" name="Google Shape;303;p17"/>
          <p:cNvSpPr txBox="1"/>
          <p:nvPr>
            <p:ph idx="1" type="body"/>
          </p:nvPr>
        </p:nvSpPr>
        <p:spPr>
          <a:xfrm>
            <a:off x="1303800" y="1872725"/>
            <a:ext cx="7030500" cy="2921700"/>
          </a:xfrm>
          <a:prstGeom prst="rect">
            <a:avLst/>
          </a:prstGeom>
        </p:spPr>
        <p:txBody>
          <a:bodyPr anchorCtr="0" anchor="t" bIns="91425" lIns="91425" spcFirstLastPara="1" rIns="91425" wrap="square" tIns="91425">
            <a:normAutofit lnSpcReduction="10000"/>
          </a:bodyPr>
          <a:lstStyle/>
          <a:p>
            <a:pPr indent="-355600" lvl="0" marL="457200" rtl="0" algn="l">
              <a:spcBef>
                <a:spcPts val="0"/>
              </a:spcBef>
              <a:spcAft>
                <a:spcPts val="0"/>
              </a:spcAft>
              <a:buClr>
                <a:srgbClr val="000000"/>
              </a:buClr>
              <a:buSzPts val="2000"/>
              <a:buChar char="●"/>
            </a:pPr>
            <a:r>
              <a:rPr lang="en" sz="2000">
                <a:solidFill>
                  <a:srgbClr val="000000"/>
                </a:solidFill>
              </a:rPr>
              <a:t>We chose this topic because it is quite topical and has immediate importance to our lives and directly connects to current events. </a:t>
            </a:r>
            <a:endParaRPr sz="2000">
              <a:solidFill>
                <a:srgbClr val="000000"/>
              </a:solidFill>
            </a:endParaRPr>
          </a:p>
          <a:p>
            <a:pPr indent="-355600" lvl="0" marL="457200" rtl="0" algn="l">
              <a:spcBef>
                <a:spcPts val="0"/>
              </a:spcBef>
              <a:spcAft>
                <a:spcPts val="0"/>
              </a:spcAft>
              <a:buClr>
                <a:srgbClr val="000000"/>
              </a:buClr>
              <a:buSzPts val="2000"/>
              <a:buChar char="●"/>
            </a:pPr>
            <a:r>
              <a:rPr lang="en" sz="2000">
                <a:solidFill>
                  <a:srgbClr val="000000"/>
                </a:solidFill>
              </a:rPr>
              <a:t>We also believed that the topic would provide </a:t>
            </a:r>
            <a:r>
              <a:rPr lang="en" sz="2000">
                <a:solidFill>
                  <a:srgbClr val="000000"/>
                </a:solidFill>
              </a:rPr>
              <a:t>answers to actual questions in regards to how sentiment can be captured in regards to COVID-19.</a:t>
            </a:r>
            <a:endParaRPr sz="2000">
              <a:solidFill>
                <a:srgbClr val="000000"/>
              </a:solidFill>
            </a:endParaRPr>
          </a:p>
          <a:p>
            <a:pPr indent="-355600" lvl="0" marL="457200" rtl="0" algn="l">
              <a:spcBef>
                <a:spcPts val="0"/>
              </a:spcBef>
              <a:spcAft>
                <a:spcPts val="0"/>
              </a:spcAft>
              <a:buClr>
                <a:srgbClr val="000000"/>
              </a:buClr>
              <a:buSzPts val="2000"/>
              <a:buChar char="●"/>
            </a:pPr>
            <a:r>
              <a:rPr lang="en" sz="2000">
                <a:solidFill>
                  <a:srgbClr val="000000"/>
                </a:solidFill>
              </a:rPr>
              <a:t>Our topic also involves </a:t>
            </a:r>
            <a:r>
              <a:rPr lang="en" sz="2000">
                <a:solidFill>
                  <a:srgbClr val="000000"/>
                </a:solidFill>
              </a:rPr>
              <a:t>technology that is directly relevant to data analysis in the modern world</a:t>
            </a:r>
            <a:endParaRPr sz="20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07" name="Shape 307"/>
        <p:cNvGrpSpPr/>
        <p:nvPr/>
      </p:nvGrpSpPr>
      <p:grpSpPr>
        <a:xfrm>
          <a:off x="0" y="0"/>
          <a:ext cx="0" cy="0"/>
          <a:chOff x="0" y="0"/>
          <a:chExt cx="0" cy="0"/>
        </a:xfrm>
      </p:grpSpPr>
      <p:sp>
        <p:nvSpPr>
          <p:cNvPr id="308" name="Google Shape;308;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None/>
            </a:pPr>
            <a:r>
              <a:rPr b="1" lang="en" sz="3100">
                <a:solidFill>
                  <a:srgbClr val="000000"/>
                </a:solidFill>
              </a:rPr>
              <a:t>Our </a:t>
            </a:r>
            <a:r>
              <a:rPr b="1" lang="en" sz="3100">
                <a:solidFill>
                  <a:srgbClr val="000000"/>
                </a:solidFill>
              </a:rPr>
              <a:t>Source Data</a:t>
            </a:r>
            <a:endParaRPr b="1" sz="4100">
              <a:solidFill>
                <a:srgbClr val="000000"/>
              </a:solidFill>
            </a:endParaRPr>
          </a:p>
        </p:txBody>
      </p:sp>
      <p:sp>
        <p:nvSpPr>
          <p:cNvPr id="309" name="Google Shape;309;p18"/>
          <p:cNvSpPr txBox="1"/>
          <p:nvPr>
            <p:ph idx="1" type="body"/>
          </p:nvPr>
        </p:nvSpPr>
        <p:spPr>
          <a:xfrm>
            <a:off x="1303800" y="156662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u="sng">
                <a:solidFill>
                  <a:srgbClr val="000000"/>
                </a:solidFill>
              </a:rPr>
              <a:t>Twitter.com</a:t>
            </a:r>
            <a:r>
              <a:rPr lang="en" sz="2000">
                <a:solidFill>
                  <a:srgbClr val="000000"/>
                </a:solidFill>
              </a:rPr>
              <a:t> - </a:t>
            </a:r>
            <a:r>
              <a:rPr lang="en" sz="2000">
                <a:solidFill>
                  <a:srgbClr val="000000"/>
                </a:solidFill>
              </a:rPr>
              <a:t>We used the Twitter API to gain access to tweets (limited to the past 7 days)</a:t>
            </a:r>
            <a:endParaRPr sz="2000">
              <a:solidFill>
                <a:srgbClr val="000000"/>
              </a:solidFill>
            </a:endParaRPr>
          </a:p>
          <a:p>
            <a:pPr indent="0" lvl="0" marL="0" rtl="0" algn="l">
              <a:spcBef>
                <a:spcPts val="1200"/>
              </a:spcBef>
              <a:spcAft>
                <a:spcPts val="0"/>
              </a:spcAft>
              <a:buNone/>
            </a:pPr>
            <a:r>
              <a:rPr lang="en" sz="2000" u="sng">
                <a:solidFill>
                  <a:srgbClr val="000000"/>
                </a:solidFill>
              </a:rPr>
              <a:t>Kaggle.com</a:t>
            </a:r>
            <a:r>
              <a:rPr lang="en" sz="2000">
                <a:solidFill>
                  <a:srgbClr val="000000"/>
                </a:solidFill>
              </a:rPr>
              <a:t> - We s</a:t>
            </a:r>
            <a:r>
              <a:rPr lang="en" sz="2000">
                <a:solidFill>
                  <a:srgbClr val="000000"/>
                </a:solidFill>
              </a:rPr>
              <a:t>upplemented Twitter API tweets with aggregated tweets from </a:t>
            </a:r>
            <a:r>
              <a:rPr lang="en" sz="2000">
                <a:solidFill>
                  <a:srgbClr val="000000"/>
                </a:solidFill>
              </a:rPr>
              <a:t>Kaggle (dating back to Dec. 2020)</a:t>
            </a:r>
            <a:endParaRPr sz="2000">
              <a:solidFill>
                <a:srgbClr val="000000"/>
              </a:solidFill>
            </a:endParaRPr>
          </a:p>
          <a:p>
            <a:pPr indent="0" lvl="0" marL="0" rtl="0" algn="l">
              <a:spcBef>
                <a:spcPts val="1200"/>
              </a:spcBef>
              <a:spcAft>
                <a:spcPts val="1200"/>
              </a:spcAft>
              <a:buNone/>
            </a:pPr>
            <a:r>
              <a:rPr lang="en" sz="2000" u="sng">
                <a:solidFill>
                  <a:srgbClr val="000000"/>
                </a:solidFill>
              </a:rPr>
              <a:t>CDC.gov</a:t>
            </a:r>
            <a:r>
              <a:rPr lang="en" sz="2000">
                <a:solidFill>
                  <a:srgbClr val="000000"/>
                </a:solidFill>
              </a:rPr>
              <a:t> - CDC data allowed us to access inoculation numbers and rates as well as Covid-19 cases and deaths</a:t>
            </a:r>
            <a:endParaRPr sz="20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13" name="Shape 313"/>
        <p:cNvGrpSpPr/>
        <p:nvPr/>
      </p:nvGrpSpPr>
      <p:grpSpPr>
        <a:xfrm>
          <a:off x="0" y="0"/>
          <a:ext cx="0" cy="0"/>
          <a:chOff x="0" y="0"/>
          <a:chExt cx="0" cy="0"/>
        </a:xfrm>
      </p:grpSpPr>
      <p:sp>
        <p:nvSpPr>
          <p:cNvPr id="314" name="Google Shape;314;p19"/>
          <p:cNvSpPr txBox="1"/>
          <p:nvPr/>
        </p:nvSpPr>
        <p:spPr>
          <a:xfrm>
            <a:off x="326525" y="2693538"/>
            <a:ext cx="2679900" cy="800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1200"/>
              </a:spcAft>
              <a:buNone/>
            </a:pPr>
            <a:r>
              <a:rPr b="1" lang="en" sz="4000">
                <a:latin typeface="Maven Pro"/>
                <a:ea typeface="Maven Pro"/>
                <a:cs typeface="Maven Pro"/>
                <a:sym typeface="Maven Pro"/>
              </a:rPr>
              <a:t>Database</a:t>
            </a:r>
            <a:endParaRPr sz="2300">
              <a:latin typeface="Nunito"/>
              <a:ea typeface="Nunito"/>
              <a:cs typeface="Nunito"/>
              <a:sym typeface="Nunito"/>
            </a:endParaRPr>
          </a:p>
        </p:txBody>
      </p:sp>
      <p:sp>
        <p:nvSpPr>
          <p:cNvPr id="315" name="Google Shape;315;p19"/>
          <p:cNvSpPr txBox="1"/>
          <p:nvPr/>
        </p:nvSpPr>
        <p:spPr>
          <a:xfrm>
            <a:off x="6969200" y="1604950"/>
            <a:ext cx="1347000" cy="84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4300">
                <a:latin typeface="Maven Pro"/>
                <a:ea typeface="Maven Pro"/>
                <a:cs typeface="Maven Pro"/>
                <a:sym typeface="Maven Pro"/>
              </a:rPr>
              <a:t>ETL</a:t>
            </a:r>
            <a:endParaRPr sz="2600">
              <a:latin typeface="Nunito"/>
              <a:ea typeface="Nunito"/>
              <a:cs typeface="Nunito"/>
              <a:sym typeface="Nunito"/>
            </a:endParaRPr>
          </a:p>
        </p:txBody>
      </p:sp>
      <p:sp>
        <p:nvSpPr>
          <p:cNvPr id="316" name="Google Shape;316;p19"/>
          <p:cNvSpPr txBox="1"/>
          <p:nvPr/>
        </p:nvSpPr>
        <p:spPr>
          <a:xfrm>
            <a:off x="5488050" y="3516625"/>
            <a:ext cx="3579600" cy="1210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1200"/>
              </a:spcAft>
              <a:buNone/>
            </a:pPr>
            <a:r>
              <a:rPr b="1" lang="en" sz="3100">
                <a:latin typeface="Maven Pro"/>
                <a:ea typeface="Maven Pro"/>
                <a:cs typeface="Maven Pro"/>
                <a:sym typeface="Maven Pro"/>
              </a:rPr>
              <a:t>Machine Learning Algorithms</a:t>
            </a:r>
            <a:endParaRPr>
              <a:latin typeface="Nunito"/>
              <a:ea typeface="Nunito"/>
              <a:cs typeface="Nunito"/>
              <a:sym typeface="Nunito"/>
            </a:endParaRPr>
          </a:p>
        </p:txBody>
      </p:sp>
      <p:pic>
        <p:nvPicPr>
          <p:cNvPr id="317" name="Google Shape;317;p19"/>
          <p:cNvPicPr preferRelativeResize="0"/>
          <p:nvPr/>
        </p:nvPicPr>
        <p:blipFill>
          <a:blip r:embed="rId3">
            <a:alphaModFix/>
          </a:blip>
          <a:stretch>
            <a:fillRect/>
          </a:stretch>
        </p:blipFill>
        <p:spPr>
          <a:xfrm rot="660672">
            <a:off x="2196761" y="894580"/>
            <a:ext cx="3835953" cy="1348765"/>
          </a:xfrm>
          <a:prstGeom prst="rect">
            <a:avLst/>
          </a:prstGeom>
          <a:noFill/>
          <a:ln>
            <a:noFill/>
          </a:ln>
        </p:spPr>
      </p:pic>
      <p:sp>
        <p:nvSpPr>
          <p:cNvPr id="318" name="Google Shape;318;p19"/>
          <p:cNvSpPr txBox="1"/>
          <p:nvPr/>
        </p:nvSpPr>
        <p:spPr>
          <a:xfrm>
            <a:off x="1080525" y="540650"/>
            <a:ext cx="2278200" cy="84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4300">
                <a:latin typeface="Maven Pro"/>
                <a:ea typeface="Maven Pro"/>
                <a:cs typeface="Maven Pro"/>
                <a:sym typeface="Maven Pro"/>
              </a:rPr>
              <a:t>Python</a:t>
            </a:r>
            <a:endParaRPr sz="2600">
              <a:latin typeface="Nunito"/>
              <a:ea typeface="Nunito"/>
              <a:cs typeface="Nunito"/>
              <a:sym typeface="Nunito"/>
            </a:endParaRPr>
          </a:p>
        </p:txBody>
      </p:sp>
      <p:pic>
        <p:nvPicPr>
          <p:cNvPr id="319" name="Google Shape;319;p19"/>
          <p:cNvPicPr preferRelativeResize="0"/>
          <p:nvPr/>
        </p:nvPicPr>
        <p:blipFill>
          <a:blip r:embed="rId3">
            <a:alphaModFix/>
          </a:blip>
          <a:stretch>
            <a:fillRect/>
          </a:stretch>
        </p:blipFill>
        <p:spPr>
          <a:xfrm rot="9832040">
            <a:off x="2917490" y="1824068"/>
            <a:ext cx="3309018" cy="1163490"/>
          </a:xfrm>
          <a:prstGeom prst="rect">
            <a:avLst/>
          </a:prstGeom>
          <a:noFill/>
          <a:ln>
            <a:noFill/>
          </a:ln>
        </p:spPr>
      </p:pic>
      <p:pic>
        <p:nvPicPr>
          <p:cNvPr id="320" name="Google Shape;320;p19"/>
          <p:cNvPicPr preferRelativeResize="0"/>
          <p:nvPr/>
        </p:nvPicPr>
        <p:blipFill rotWithShape="1">
          <a:blip r:embed="rId3">
            <a:alphaModFix/>
          </a:blip>
          <a:srcRect b="0" l="0" r="-7874" t="0"/>
          <a:stretch/>
        </p:blipFill>
        <p:spPr>
          <a:xfrm rot="660663">
            <a:off x="2434929" y="3416814"/>
            <a:ext cx="3596418" cy="1348746"/>
          </a:xfrm>
          <a:prstGeom prst="rect">
            <a:avLst/>
          </a:prstGeom>
          <a:noFill/>
          <a:ln>
            <a:noFill/>
          </a:ln>
        </p:spPr>
      </p:pic>
      <p:pic>
        <p:nvPicPr>
          <p:cNvPr id="321" name="Google Shape;321;p19"/>
          <p:cNvPicPr preferRelativeResize="0"/>
          <p:nvPr/>
        </p:nvPicPr>
        <p:blipFill>
          <a:blip r:embed="rId4">
            <a:alphaModFix/>
          </a:blip>
          <a:stretch>
            <a:fillRect/>
          </a:stretch>
        </p:blipFill>
        <p:spPr>
          <a:xfrm>
            <a:off x="3281225" y="625350"/>
            <a:ext cx="677200" cy="677200"/>
          </a:xfrm>
          <a:prstGeom prst="rect">
            <a:avLst/>
          </a:prstGeom>
          <a:noFill/>
          <a:ln>
            <a:noFill/>
          </a:ln>
        </p:spPr>
      </p:pic>
      <p:pic>
        <p:nvPicPr>
          <p:cNvPr id="322" name="Google Shape;322;p19"/>
          <p:cNvPicPr preferRelativeResize="0"/>
          <p:nvPr/>
        </p:nvPicPr>
        <p:blipFill>
          <a:blip r:embed="rId5">
            <a:alphaModFix/>
          </a:blip>
          <a:stretch>
            <a:fillRect/>
          </a:stretch>
        </p:blipFill>
        <p:spPr>
          <a:xfrm>
            <a:off x="6322990" y="358700"/>
            <a:ext cx="2639416" cy="1210500"/>
          </a:xfrm>
          <a:prstGeom prst="rect">
            <a:avLst/>
          </a:prstGeom>
          <a:noFill/>
          <a:ln>
            <a:noFill/>
          </a:ln>
        </p:spPr>
      </p:pic>
      <p:pic>
        <p:nvPicPr>
          <p:cNvPr id="323" name="Google Shape;323;p19"/>
          <p:cNvPicPr preferRelativeResize="0"/>
          <p:nvPr/>
        </p:nvPicPr>
        <p:blipFill>
          <a:blip r:embed="rId6">
            <a:alphaModFix/>
          </a:blip>
          <a:stretch>
            <a:fillRect/>
          </a:stretch>
        </p:blipFill>
        <p:spPr>
          <a:xfrm>
            <a:off x="1165475" y="3424363"/>
            <a:ext cx="1001988" cy="1001988"/>
          </a:xfrm>
          <a:prstGeom prst="rect">
            <a:avLst/>
          </a:prstGeom>
          <a:noFill/>
          <a:ln>
            <a:noFill/>
          </a:ln>
        </p:spPr>
      </p:pic>
      <p:pic>
        <p:nvPicPr>
          <p:cNvPr id="324" name="Google Shape;324;p19"/>
          <p:cNvPicPr preferRelativeResize="0"/>
          <p:nvPr/>
        </p:nvPicPr>
        <p:blipFill>
          <a:blip r:embed="rId7">
            <a:alphaModFix/>
          </a:blip>
          <a:stretch>
            <a:fillRect/>
          </a:stretch>
        </p:blipFill>
        <p:spPr>
          <a:xfrm>
            <a:off x="6411846" y="2740200"/>
            <a:ext cx="2214400" cy="885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28" name="Shape 328"/>
        <p:cNvGrpSpPr/>
        <p:nvPr/>
      </p:nvGrpSpPr>
      <p:grpSpPr>
        <a:xfrm>
          <a:off x="0" y="0"/>
          <a:ext cx="0" cy="0"/>
          <a:chOff x="0" y="0"/>
          <a:chExt cx="0" cy="0"/>
        </a:xfrm>
      </p:grpSpPr>
      <p:sp>
        <p:nvSpPr>
          <p:cNvPr id="329" name="Google Shape;329;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None/>
            </a:pPr>
            <a:r>
              <a:rPr lang="en" sz="3100">
                <a:solidFill>
                  <a:srgbClr val="000000"/>
                </a:solidFill>
              </a:rPr>
              <a:t>Questions Upon Further Analysis</a:t>
            </a:r>
            <a:endParaRPr sz="4100">
              <a:solidFill>
                <a:srgbClr val="000000"/>
              </a:solidFill>
            </a:endParaRPr>
          </a:p>
        </p:txBody>
      </p:sp>
      <p:sp>
        <p:nvSpPr>
          <p:cNvPr id="330" name="Google Shape;330;p20"/>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solidFill>
                  <a:srgbClr val="000000"/>
                </a:solidFill>
              </a:rPr>
              <a:t>Is there any correlation between tweet sentiment and vaccination rates?</a:t>
            </a:r>
            <a:endParaRPr sz="1800">
              <a:solidFill>
                <a:srgbClr val="000000"/>
              </a:solidFill>
            </a:endParaRPr>
          </a:p>
          <a:p>
            <a:pPr indent="0" lvl="0" marL="0" rtl="0" algn="l">
              <a:spcBef>
                <a:spcPts val="1200"/>
              </a:spcBef>
              <a:spcAft>
                <a:spcPts val="1200"/>
              </a:spcAft>
              <a:buNone/>
            </a:pPr>
            <a:r>
              <a:rPr lang="en" sz="1800">
                <a:solidFill>
                  <a:srgbClr val="000000"/>
                </a:solidFill>
              </a:rPr>
              <a:t>If there is a correlation, can we use tweets to predict how vaccines can be distributed/marketed?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06666"/>
        </a:solidFill>
      </p:bgPr>
    </p:bg>
    <p:spTree>
      <p:nvGrpSpPr>
        <p:cNvPr id="334" name="Shape 334"/>
        <p:cNvGrpSpPr/>
        <p:nvPr/>
      </p:nvGrpSpPr>
      <p:grpSpPr>
        <a:xfrm>
          <a:off x="0" y="0"/>
          <a:ext cx="0" cy="0"/>
          <a:chOff x="0" y="0"/>
          <a:chExt cx="0" cy="0"/>
        </a:xfrm>
      </p:grpSpPr>
      <p:sp>
        <p:nvSpPr>
          <p:cNvPr id="335" name="Google Shape;335;p21"/>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Sentiment Analysis:VADER vs. Textblob?</a:t>
            </a:r>
            <a:endParaRPr b="1" sz="4100">
              <a:solidFill>
                <a:srgbClr val="000000"/>
              </a:solidFill>
            </a:endParaRPr>
          </a:p>
        </p:txBody>
      </p:sp>
      <p:sp>
        <p:nvSpPr>
          <p:cNvPr id="336" name="Google Shape;336;p21"/>
          <p:cNvSpPr txBox="1"/>
          <p:nvPr>
            <p:ph idx="1" type="body"/>
          </p:nvPr>
        </p:nvSpPr>
        <p:spPr>
          <a:xfrm>
            <a:off x="1303800" y="1172150"/>
            <a:ext cx="7030500" cy="3732300"/>
          </a:xfrm>
          <a:prstGeom prst="rect">
            <a:avLst/>
          </a:prstGeom>
          <a:ln cap="flat" cmpd="sng" w="9525">
            <a:solidFill>
              <a:srgbClr val="980000"/>
            </a:solidFill>
            <a:prstDash val="solid"/>
            <a:round/>
            <a:headEnd len="sm" w="sm" type="none"/>
            <a:tailEnd len="sm" w="sm" type="none"/>
          </a:ln>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Vader is optimized for social media data and can yield good results when used with data from Twitter, Facebook, etc. As the above result shows the polarity of the word and their probabilities of being pos, neg, neu, and compound.</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Textblob sentiment analyzer returns two properties for a given input sentence:</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Polarity is a float that lies between [-1,1], -1 indicates negative sentiment and +1 indicates positive sentiment. </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Subjectivity is also a float that lies in the range of [0,1]. Subjectivity sentences generally refer to opinion, emotion, or judgment. </a:t>
            </a:r>
            <a:endParaRPr sz="1800">
              <a:solidFill>
                <a:srgbClr val="000000"/>
              </a:solidFill>
            </a:endParaRPr>
          </a:p>
          <a:p>
            <a:pPr indent="0" lvl="0" marL="457200" rtl="0" algn="l">
              <a:spcBef>
                <a:spcPts val="1200"/>
              </a:spcBef>
              <a:spcAft>
                <a:spcPts val="0"/>
              </a:spcAft>
              <a:buNone/>
            </a:pPr>
            <a:r>
              <a:t/>
            </a:r>
            <a:endParaRPr sz="1350">
              <a:solidFill>
                <a:srgbClr val="222222"/>
              </a:solidFill>
              <a:highlight>
                <a:schemeClr val="lt1"/>
              </a:highlight>
              <a:latin typeface="Arial"/>
              <a:ea typeface="Arial"/>
              <a:cs typeface="Arial"/>
              <a:sym typeface="Arial"/>
            </a:endParaRPr>
          </a:p>
          <a:p>
            <a:pPr indent="0" lvl="0" marL="457200" rtl="0" algn="l">
              <a:spcBef>
                <a:spcPts val="1200"/>
              </a:spcBef>
              <a:spcAft>
                <a:spcPts val="0"/>
              </a:spcAft>
              <a:buNone/>
            </a:pPr>
            <a:r>
              <a:t/>
            </a:r>
            <a:endParaRPr sz="1350">
              <a:solidFill>
                <a:srgbClr val="222222"/>
              </a:solidFill>
              <a:highlight>
                <a:schemeClr val="lt1"/>
              </a:highlight>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